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312" r:id="rId2"/>
    <p:sldId id="333" r:id="rId3"/>
    <p:sldId id="313" r:id="rId4"/>
    <p:sldId id="314" r:id="rId5"/>
    <p:sldId id="303" r:id="rId6"/>
    <p:sldId id="315" r:id="rId7"/>
    <p:sldId id="318" r:id="rId8"/>
    <p:sldId id="319" r:id="rId9"/>
    <p:sldId id="320" r:id="rId10"/>
    <p:sldId id="323" r:id="rId11"/>
    <p:sldId id="324" r:id="rId12"/>
    <p:sldId id="326" r:id="rId13"/>
    <p:sldId id="327" r:id="rId14"/>
    <p:sldId id="321" r:id="rId15"/>
    <p:sldId id="328" r:id="rId16"/>
    <p:sldId id="329" r:id="rId17"/>
    <p:sldId id="330" r:id="rId18"/>
    <p:sldId id="331" r:id="rId19"/>
    <p:sldId id="332" r:id="rId20"/>
    <p:sldId id="334" r:id="rId21"/>
    <p:sldId id="335" r:id="rId22"/>
    <p:sldId id="336" r:id="rId23"/>
    <p:sldId id="338" r:id="rId24"/>
    <p:sldId id="337" r:id="rId25"/>
    <p:sldId id="339" r:id="rId26"/>
    <p:sldId id="340" r:id="rId27"/>
    <p:sldId id="341" r:id="rId28"/>
    <p:sldId id="346" r:id="rId29"/>
    <p:sldId id="342" r:id="rId30"/>
    <p:sldId id="347" r:id="rId31"/>
    <p:sldId id="353" r:id="rId32"/>
    <p:sldId id="343" r:id="rId33"/>
    <p:sldId id="349" r:id="rId34"/>
    <p:sldId id="344" r:id="rId35"/>
    <p:sldId id="350" r:id="rId36"/>
    <p:sldId id="345" r:id="rId37"/>
    <p:sldId id="322" r:id="rId38"/>
    <p:sldId id="352" r:id="rId39"/>
    <p:sldId id="354" r:id="rId40"/>
    <p:sldId id="357" r:id="rId41"/>
    <p:sldId id="356" r:id="rId42"/>
    <p:sldId id="355" r:id="rId43"/>
    <p:sldId id="358" r:id="rId44"/>
    <p:sldId id="359" r:id="rId45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69"/>
    <p:restoredTop sz="94635"/>
  </p:normalViewPr>
  <p:slideViewPr>
    <p:cSldViewPr snapToGrid="0">
      <p:cViewPr varScale="1">
        <p:scale>
          <a:sx n="120" d="100"/>
          <a:sy n="120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4D6BB-D8C1-8C42-98F3-8DB7726023E2}" type="datetimeFigureOut">
              <a:rPr lang="en-LU" smtClean="0"/>
              <a:t>20/05/2025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0BE14-1EDA-094C-9795-B80395E1CDBC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033813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BE14-1EDA-094C-9795-B80395E1CDBC}" type="slidenum">
              <a:rPr lang="en-LU" smtClean="0"/>
              <a:t>21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9941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BE14-1EDA-094C-9795-B80395E1CDBC}" type="slidenum">
              <a:rPr lang="en-LU" smtClean="0"/>
              <a:t>25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191830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BE14-1EDA-094C-9795-B80395E1CDBC}" type="slidenum">
              <a:rPr lang="en-LU" smtClean="0"/>
              <a:t>36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66352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5E56-9B18-DFFA-CCC7-790582FA4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7BAAC-7343-E1B5-960A-307506749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1E07F-8E74-0B78-F7BD-38503935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80CE-0B9C-FC45-8278-8B2FCF04A56B}" type="datetime1">
              <a:rPr lang="en-US" smtClean="0"/>
              <a:t>5/20/25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DF539-ED4D-7ABF-D054-6824CEE9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80CA1-6C1D-94C7-59F1-4D3342F4F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85215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54D4-4337-DB69-CE67-1221357A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DE433-3FFF-0FFB-D88D-EBF51648A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F05D4-8480-D1F4-CFED-7CD01CB0A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A097-FC8B-D147-ACDB-F701E587C001}" type="datetime1">
              <a:rPr lang="en-US" smtClean="0"/>
              <a:t>5/20/25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80997-3C83-B86B-D3FC-0C20B099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D16D-A386-3476-04F5-9D30C9EF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07144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23752-FEB9-E9DB-1979-7CB149BBB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98723-EB86-0B42-0549-6E024BD44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FC2AA-F692-34FC-D675-CC96B39F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9BBB-EA52-0146-A4C0-CCF2D8929339}" type="datetime1">
              <a:rPr lang="en-US" smtClean="0"/>
              <a:t>5/20/25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E9C24-212B-7B87-0A4C-F093715B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39BD1-3A45-3EFA-0B83-E9A48694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9089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1788-0243-D735-28CC-F0B86EB3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2CCB9-54F2-320C-F654-818E37334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3F4FF-4662-594F-F1B2-85924545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D461-E58B-EA4C-B771-43F08D9533E0}" type="datetime1">
              <a:rPr lang="en-US" smtClean="0"/>
              <a:t>5/20/25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432F0-8E31-DA5B-4C6A-43A2FB50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B2F93-11F9-1020-384A-0260204E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63431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9C8C-0A9A-EB00-4886-D38C0D8B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04268-1177-24B2-D56B-8764BDB55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27A4B-6E46-4443-8E22-1DD68B90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2CF-8A7B-6849-8E81-37304B7B7A60}" type="datetime1">
              <a:rPr lang="en-US" smtClean="0"/>
              <a:t>5/20/25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4E07-FD62-CA13-5A72-F57127E3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08015-A28B-1CD2-4F7B-26CD173A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4586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AADD-7BDA-8AB6-B9D1-B64E2817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13D78-FC78-1A1F-7326-913950021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D9885-B8B2-ED1B-439A-7DD8CBEFB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7FC99-9108-2F03-B5E7-714AFC09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F90B-525A-4E49-ADC5-1DD5BB80CA83}" type="datetime1">
              <a:rPr lang="en-US" smtClean="0"/>
              <a:t>5/20/25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59695-91A9-53A2-952F-81193C80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EC1B1-86A0-67EA-1A30-DB31BE81F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6647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DCE8-D22B-79C9-CA46-21A13A0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07086-A47E-E39F-2BB7-22CA3E0B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37B09-0418-0FCE-8A1D-9F51C3EDF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54E89-5B50-DE08-3C8A-1C0DD44ED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5E1D9D-357F-42B5-0A94-7BA372C4B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0769D-144D-EDB4-B08D-0A0178E3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C115-7D43-014E-A11E-DA82E0B0B744}" type="datetime1">
              <a:rPr lang="en-US" smtClean="0"/>
              <a:t>5/20/25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308A5-0F2B-62B3-7754-469F25ECA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9E49F-A36C-2FCF-E32A-4F1671B7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648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D0F9-08A3-31B3-E7D4-724FAA0C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0748C-9C6D-38EC-28E8-8AA95C67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0F29-FCBD-4640-B8B9-EC9C86EEA12D}" type="datetime1">
              <a:rPr lang="en-US" smtClean="0"/>
              <a:t>5/20/25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62765-CA81-6097-3A6B-DE317665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CA09C-B2ED-6B91-D394-6DD0D3CB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01694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2CE3D-9824-2FCF-D5F9-735C206F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9E91-54B6-8B47-BDBB-66FB271571DA}" type="datetime1">
              <a:rPr lang="en-US" smtClean="0"/>
              <a:t>5/20/25</a:t>
            </a:fld>
            <a:endParaRPr lang="en-L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00E6D-8CA8-B638-0FD7-5B8DDAE7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00EB7-C385-814C-D253-50B92187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52615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7EFE-D29E-1574-8D8F-F71C23BA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5FE4-B166-B6F8-4745-30E907191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B1F73-578A-D9E3-D24E-B71E40D6F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274E5-C07D-EA71-D4C3-3796E95D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90066-809C-254E-844D-7DF4214F4F8D}" type="datetime1">
              <a:rPr lang="en-US" smtClean="0"/>
              <a:t>5/20/25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BF261-4ADB-2F07-DD74-3C02DB93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2945-17E9-53A1-0335-37396FBD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83624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725E-A214-852F-5AF6-322EDC84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8C115-1E0A-1265-2471-A453F4F74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B5E75-4A00-BA65-44F2-BE107C359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9FFB9-0C09-B58D-A13A-62F134FB2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2CFBD-50CE-8647-87FA-6273B27AFF7D}" type="datetime1">
              <a:rPr lang="en-US" smtClean="0"/>
              <a:t>5/20/25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C156D-FFD2-2B9E-1930-ADF1E293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2FFD0-BFFC-F998-FD4B-835252A0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12896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092D44-4ECA-7EE0-4536-5E6953DB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EF5F-2CD9-B8B4-5349-BAFAACD82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09769-6B19-0D32-3009-D18B7585C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2A639-E8DF-B64A-9FAC-DD4A3772D6E3}" type="datetime1">
              <a:rPr lang="en-US" smtClean="0"/>
              <a:t>5/20/25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F154A-83C4-24DD-24EC-364DBED44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BCFCF-B9C1-64A9-D9C7-ACB99F45D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3E1CE9-F581-4745-84E4-66242A61DF3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39325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26381419-rounded-modern-check-mark-icon-done-vector-rounded-modern-check-mark-icon-done-vector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7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6.png"/><Relationship Id="rId2" Type="http://schemas.openxmlformats.org/officeDocument/2006/relationships/image" Target="NUL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D4B4-DCE0-6C90-1D1A-D76228859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262" y="2532904"/>
            <a:ext cx="10367476" cy="2387600"/>
          </a:xfrm>
        </p:spPr>
        <p:txBody>
          <a:bodyPr>
            <a:normAutofit/>
          </a:bodyPr>
          <a:lstStyle/>
          <a:p>
            <a:r>
              <a:rPr lang="en-LU" sz="6600" b="1" dirty="0">
                <a:solidFill>
                  <a:srgbClr val="01A3B0"/>
                </a:solidFill>
              </a:rPr>
              <a:t>Deep Learning</a:t>
            </a:r>
            <a:br>
              <a:rPr lang="en-LU" sz="6600" b="1" dirty="0">
                <a:solidFill>
                  <a:srgbClr val="01A3B0"/>
                </a:solidFill>
              </a:rPr>
            </a:br>
            <a:r>
              <a:rPr lang="en-LU" sz="6600" b="1" dirty="0">
                <a:solidFill>
                  <a:srgbClr val="01A3B0"/>
                </a:solidFill>
              </a:rPr>
              <a:t>and HPC</a:t>
            </a:r>
          </a:p>
        </p:txBody>
      </p:sp>
      <p:pic>
        <p:nvPicPr>
          <p:cNvPr id="5" name="Picture 4" descr="A logo with text on it&#10;&#10;AI-generated content may be incorrect.">
            <a:extLst>
              <a:ext uri="{FF2B5EF4-FFF2-40B4-BE49-F238E27FC236}">
                <a16:creationId xmlns:a16="http://schemas.microsoft.com/office/drawing/2014/main" id="{E85223C3-8B9B-F930-DD56-1421DD27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24" y="486713"/>
            <a:ext cx="2596242" cy="2046191"/>
          </a:xfrm>
          <a:prstGeom prst="rect">
            <a:avLst/>
          </a:prstGeom>
        </p:spPr>
      </p:pic>
      <p:pic>
        <p:nvPicPr>
          <p:cNvPr id="7" name="Picture 6" descr="Blue text on a white background&#10;&#10;AI-generated content may be incorrect.">
            <a:extLst>
              <a:ext uri="{FF2B5EF4-FFF2-40B4-BE49-F238E27FC236}">
                <a16:creationId xmlns:a16="http://schemas.microsoft.com/office/drawing/2014/main" id="{686E2D70-8A07-C8DC-C711-206F3DCD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45" y="592850"/>
            <a:ext cx="2997200" cy="1155700"/>
          </a:xfrm>
          <a:prstGeom prst="rect">
            <a:avLst/>
          </a:prstGeom>
        </p:spPr>
      </p:pic>
      <p:pic>
        <p:nvPicPr>
          <p:cNvPr id="9" name="Picture 8" descr="A logo for a university&#10;&#10;AI-generated content may be incorrect.">
            <a:extLst>
              <a:ext uri="{FF2B5EF4-FFF2-40B4-BE49-F238E27FC236}">
                <a16:creationId xmlns:a16="http://schemas.microsoft.com/office/drawing/2014/main" id="{71909416-05EF-FE08-65E0-CD418489C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705" y="189009"/>
            <a:ext cx="2273300" cy="2641600"/>
          </a:xfrm>
          <a:prstGeom prst="rect">
            <a:avLst/>
          </a:prstGeom>
        </p:spPr>
      </p:pic>
      <p:pic>
        <p:nvPicPr>
          <p:cNvPr id="11" name="Picture 10" descr="A blue and red logo&#10;&#10;AI-generated content may be incorrect.">
            <a:extLst>
              <a:ext uri="{FF2B5EF4-FFF2-40B4-BE49-F238E27FC236}">
                <a16:creationId xmlns:a16="http://schemas.microsoft.com/office/drawing/2014/main" id="{C0249968-6C5E-FDD8-614C-8ECD0ADFF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185" y="4622800"/>
            <a:ext cx="1751325" cy="2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4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91C441-02E3-0B2B-726E-0E6989627333}"/>
              </a:ext>
            </a:extLst>
          </p:cNvPr>
          <p:cNvCxnSpPr>
            <a:cxnSpLocks/>
          </p:cNvCxnSpPr>
          <p:nvPr/>
        </p:nvCxnSpPr>
        <p:spPr>
          <a:xfrm>
            <a:off x="3984237" y="446818"/>
            <a:ext cx="1677175" cy="1956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0DD3C2-45EE-5BAE-6970-CB8BF7F5627B}"/>
              </a:ext>
            </a:extLst>
          </p:cNvPr>
          <p:cNvSpPr txBox="1"/>
          <p:nvPr/>
        </p:nvSpPr>
        <p:spPr>
          <a:xfrm>
            <a:off x="4826277" y="99137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3 color chanels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C5D0C8-A25E-DB91-AF27-EDD1546A5DFA}"/>
              </a:ext>
            </a:extLst>
          </p:cNvPr>
          <p:cNvGrpSpPr/>
          <p:nvPr/>
        </p:nvGrpSpPr>
        <p:grpSpPr>
          <a:xfrm>
            <a:off x="249747" y="489158"/>
            <a:ext cx="5411665" cy="5415823"/>
            <a:chOff x="6061611" y="742664"/>
            <a:chExt cx="5411665" cy="541582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32A6B32-1D1F-3F00-D477-02AFDC823D31}"/>
                </a:ext>
              </a:extLst>
            </p:cNvPr>
            <p:cNvGrpSpPr/>
            <p:nvPr/>
          </p:nvGrpSpPr>
          <p:grpSpPr>
            <a:xfrm>
              <a:off x="6061611" y="742664"/>
              <a:ext cx="3241251" cy="3239999"/>
              <a:chOff x="5895767" y="1329669"/>
              <a:chExt cx="3241251" cy="323999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7B76FC-B710-3B1E-06B4-7DACEF091E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7018" y="1329669"/>
                <a:ext cx="3240000" cy="323999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23D20E-61AD-B2D1-546C-DB7445F9BE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5767" y="1329669"/>
                <a:ext cx="1080000" cy="10800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02D7CD-7D1A-EF43-2C73-EB943F0BA02C}"/>
                </a:ext>
              </a:extLst>
            </p:cNvPr>
            <p:cNvGrpSpPr/>
            <p:nvPr/>
          </p:nvGrpSpPr>
          <p:grpSpPr>
            <a:xfrm>
              <a:off x="7136248" y="1838488"/>
              <a:ext cx="3240403" cy="3240002"/>
              <a:chOff x="7136248" y="1838488"/>
              <a:chExt cx="3240403" cy="324000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5E824C-BE08-D9CA-A9DD-13422A47C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36652" y="1838488"/>
                <a:ext cx="3239999" cy="324000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3AB7EA-4AB8-9D55-1FB6-E55F199AB7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36248" y="1838488"/>
                <a:ext cx="1080000" cy="108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b="1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EC2632E-E215-B5AC-EF6E-E00FFE07A5F0}"/>
                </a:ext>
              </a:extLst>
            </p:cNvPr>
            <p:cNvGrpSpPr/>
            <p:nvPr/>
          </p:nvGrpSpPr>
          <p:grpSpPr>
            <a:xfrm>
              <a:off x="8233276" y="2918488"/>
              <a:ext cx="3240000" cy="3239999"/>
              <a:chOff x="8233276" y="2918488"/>
              <a:chExt cx="3240000" cy="323999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7E41B6-312B-B2E9-18CB-59A2D7650B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33276" y="2918488"/>
                <a:ext cx="3240000" cy="3239999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AD0DFC8-4B0F-66D6-2396-0BDC0D6F55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35255" y="2918489"/>
                <a:ext cx="1080000" cy="108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8739D8-C281-7D3D-19DE-F63358EC0C0A}"/>
                  </a:ext>
                </a:extLst>
              </p:cNvPr>
              <p:cNvSpPr txBox="1"/>
              <p:nvPr/>
            </p:nvSpPr>
            <p:spPr>
              <a:xfrm>
                <a:off x="7219277" y="97511"/>
                <a:ext cx="4365356" cy="6662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One image with 3 color channels</a:t>
                </a:r>
              </a:p>
              <a:p>
                <a:r>
                  <a:rPr lang="en-LU" dirty="0"/>
                  <a:t>One kernel (filter) with the same number of channels as the input image.</a:t>
                </a:r>
              </a:p>
              <a:p>
                <a:r>
                  <a:rPr lang="en-LU" dirty="0"/>
                  <a:t>For each channel of the input image and the corresponding kernel, we have one dot product per stride. This means 7x7=49 dot products (pixel intensities) and they form 7x7 matrix. We have 3 matrices:</a:t>
                </a:r>
              </a:p>
              <a:p>
                <a:endParaRPr lang="en-L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LU" dirty="0"/>
              </a:p>
              <a:p>
                <a:endParaRPr lang="en-L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LU" dirty="0"/>
              </a:p>
              <a:p>
                <a:endParaRPr lang="en-L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LU" dirty="0"/>
              </a:p>
              <a:p>
                <a:endParaRPr lang="en-LU" dirty="0"/>
              </a:p>
              <a:p>
                <a:r>
                  <a:rPr lang="en-LU" dirty="0"/>
                  <a:t>The final feature map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LU" dirty="0"/>
              </a:p>
              <a:p>
                <a:r>
                  <a:rPr lang="en-LU" dirty="0"/>
                  <a:t>This is matrix addition.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8739D8-C281-7D3D-19DE-F63358EC0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277" y="97511"/>
                <a:ext cx="4365356" cy="6662978"/>
              </a:xfrm>
              <a:prstGeom prst="rect">
                <a:avLst/>
              </a:prstGeom>
              <a:blipFill>
                <a:blip r:embed="rId2"/>
                <a:stretch>
                  <a:fillRect l="-1159" t="-380" r="-1449" b="-380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746DEDF1-EB7D-80B8-6DDC-28721C00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10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2091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DC9FE3-049C-AD2B-35B2-BFDA0EAFE141}"/>
              </a:ext>
            </a:extLst>
          </p:cNvPr>
          <p:cNvSpPr txBox="1"/>
          <p:nvPr/>
        </p:nvSpPr>
        <p:spPr>
          <a:xfrm>
            <a:off x="112562" y="50028"/>
            <a:ext cx="4169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Applying 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5B296-0239-3472-ED61-D2EB0636A7FB}"/>
                  </a:ext>
                </a:extLst>
              </p:cNvPr>
              <p:cNvSpPr txBox="1"/>
              <p:nvPr/>
            </p:nvSpPr>
            <p:spPr>
              <a:xfrm>
                <a:off x="112562" y="511693"/>
                <a:ext cx="11666150" cy="2545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An activation function introduce non-linearity into the model.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Without the activation function, the entire neural network would behave like a linear function (i.e., stacking matrix multiplications), which would not let the model learn complex patterns (e.g., edges, textures, shapes).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The most commonly used activation function is Rectified Linear Unit (ReLU):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𝑹𝒆𝑳𝑼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r>
                  <a:rPr lang="en-LU" dirty="0"/>
                  <a:t>; If the input is positive, it stays the same; if the input is negative, it becomes 0.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The activation function is applied to each feature map.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5B296-0239-3472-ED61-D2EB0636A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2" y="511693"/>
                <a:ext cx="11666150" cy="2545377"/>
              </a:xfrm>
              <a:prstGeom prst="rect">
                <a:avLst/>
              </a:prstGeom>
              <a:blipFill>
                <a:blip r:embed="rId2"/>
                <a:stretch>
                  <a:fillRect l="-326" b="-2985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83EF8E-DCD0-9F7E-4F4E-1C9615504EC5}"/>
              </a:ext>
            </a:extLst>
          </p:cNvPr>
          <p:cNvSpPr txBox="1"/>
          <p:nvPr/>
        </p:nvSpPr>
        <p:spPr>
          <a:xfrm>
            <a:off x="112562" y="4490445"/>
            <a:ext cx="12079438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The shape of the matrix stays the same after applying the activation function;</a:t>
            </a:r>
          </a:p>
          <a:p>
            <a:pPr>
              <a:lnSpc>
                <a:spcPct val="150000"/>
              </a:lnSpc>
            </a:pPr>
            <a:r>
              <a:rPr lang="en-LU" dirty="0"/>
              <a:t>Negative values are converted to 0; This means ReLU removes negative noise (possibly irrelevant features are suppressed).</a:t>
            </a:r>
          </a:p>
          <a:p>
            <a:pPr>
              <a:lnSpc>
                <a:spcPct val="150000"/>
              </a:lnSpc>
            </a:pPr>
            <a:r>
              <a:rPr lang="en-GB" dirty="0"/>
              <a:t>P</a:t>
            </a:r>
            <a:r>
              <a:rPr lang="en-LU" dirty="0"/>
              <a:t>ositive values stay the same; ReLu function keeps important signls (strong positive activations are preserved).</a:t>
            </a:r>
          </a:p>
          <a:p>
            <a:pPr>
              <a:lnSpc>
                <a:spcPct val="150000"/>
              </a:lnSpc>
            </a:pPr>
            <a:r>
              <a:rPr lang="en-LU" dirty="0"/>
              <a:t>Each feature map from the convolution layer is passed through ReLU.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E08105-508C-8820-A50A-C06FB908D92C}"/>
              </a:ext>
            </a:extLst>
          </p:cNvPr>
          <p:cNvGrpSpPr/>
          <p:nvPr/>
        </p:nvGrpSpPr>
        <p:grpSpPr>
          <a:xfrm>
            <a:off x="5879689" y="3427089"/>
            <a:ext cx="5769870" cy="898687"/>
            <a:chOff x="4990455" y="3386408"/>
            <a:chExt cx="5769870" cy="898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60AD387-A22A-6CF1-04D8-55DAEE7A62DA}"/>
                    </a:ext>
                  </a:extLst>
                </p:cNvPr>
                <p:cNvSpPr txBox="1"/>
                <p:nvPr/>
              </p:nvSpPr>
              <p:spPr>
                <a:xfrm>
                  <a:off x="4990455" y="3386408"/>
                  <a:ext cx="3371371" cy="7746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×7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60AD387-A22A-6CF1-04D8-55DAEE7A6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455" y="3386408"/>
                  <a:ext cx="3371371" cy="774699"/>
                </a:xfrm>
                <a:prstGeom prst="rect">
                  <a:avLst/>
                </a:prstGeom>
                <a:blipFill>
                  <a:blip r:embed="rId3"/>
                  <a:stretch>
                    <a:fillRect l="-1504" t="-1613" b="-6452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B0D476-DE9A-EA54-FFF5-54D328EB8807}"/>
                </a:ext>
              </a:extLst>
            </p:cNvPr>
            <p:cNvSpPr/>
            <p:nvPr/>
          </p:nvSpPr>
          <p:spPr>
            <a:xfrm>
              <a:off x="7974233" y="3913135"/>
              <a:ext cx="356733" cy="3719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411016-ED43-685A-C7A3-BF37F567EF25}"/>
                </a:ext>
              </a:extLst>
            </p:cNvPr>
            <p:cNvSpPr txBox="1"/>
            <p:nvPr/>
          </p:nvSpPr>
          <p:spPr>
            <a:xfrm>
              <a:off x="8385251" y="3589091"/>
              <a:ext cx="2375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Activated feature map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3CB4E3-1F94-2431-99AB-98256371F273}"/>
              </a:ext>
            </a:extLst>
          </p:cNvPr>
          <p:cNvGrpSpPr/>
          <p:nvPr/>
        </p:nvGrpSpPr>
        <p:grpSpPr>
          <a:xfrm>
            <a:off x="1181106" y="3427089"/>
            <a:ext cx="3822315" cy="898686"/>
            <a:chOff x="542441" y="3386409"/>
            <a:chExt cx="3822315" cy="8986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FB40FEE-3694-FEC0-1A6F-3C89743A7E2B}"/>
                    </a:ext>
                  </a:extLst>
                </p:cNvPr>
                <p:cNvSpPr txBox="1"/>
                <p:nvPr/>
              </p:nvSpPr>
              <p:spPr>
                <a:xfrm>
                  <a:off x="542441" y="3386409"/>
                  <a:ext cx="2449004" cy="7746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×7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FB40FEE-3694-FEC0-1A6F-3C89743A7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441" y="3386409"/>
                  <a:ext cx="2449004" cy="774699"/>
                </a:xfrm>
                <a:prstGeom prst="rect">
                  <a:avLst/>
                </a:prstGeom>
                <a:blipFill>
                  <a:blip r:embed="rId4"/>
                  <a:stretch>
                    <a:fillRect l="-2073" t="-1613" r="-518" b="-6452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2CD14F-9613-3F74-9A8D-D2B6EEC44840}"/>
                </a:ext>
              </a:extLst>
            </p:cNvPr>
            <p:cNvSpPr/>
            <p:nvPr/>
          </p:nvSpPr>
          <p:spPr>
            <a:xfrm>
              <a:off x="2619212" y="3913135"/>
              <a:ext cx="356733" cy="3719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668E20-EE32-07D0-968E-9FB01CACDF70}"/>
                </a:ext>
              </a:extLst>
            </p:cNvPr>
            <p:cNvSpPr txBox="1"/>
            <p:nvPr/>
          </p:nvSpPr>
          <p:spPr>
            <a:xfrm>
              <a:off x="2921860" y="3589092"/>
              <a:ext cx="1442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Feature map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91DAFD9-49FB-E5E3-B2EA-DAAE5A01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1855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A4FBC-AFCC-86E5-2484-1B0C6B74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6CD716-F9B5-4E83-BCBD-B55FDBD3D118}"/>
              </a:ext>
            </a:extLst>
          </p:cNvPr>
          <p:cNvSpPr txBox="1"/>
          <p:nvPr/>
        </p:nvSpPr>
        <p:spPr>
          <a:xfrm>
            <a:off x="3889627" y="0"/>
            <a:ext cx="441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Convolutional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C653F-A9B9-CFBA-3E7D-F0B4B8C8B1E9}"/>
              </a:ext>
            </a:extLst>
          </p:cNvPr>
          <p:cNvSpPr txBox="1"/>
          <p:nvPr/>
        </p:nvSpPr>
        <p:spPr>
          <a:xfrm>
            <a:off x="0" y="723900"/>
            <a:ext cx="1219200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A type of DL neural network architecutre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U</a:t>
            </a:r>
            <a:r>
              <a:rPr lang="en-LU" dirty="0"/>
              <a:t>sed in Computer Vision – a field of AI that enables a computer to understand and interpret the image or visual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CNN architectue = input layer, Convolutional layer, Pooling layer, and fully connected layers.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C824D3-9F51-24B1-3415-F2173501AE4D}"/>
              </a:ext>
            </a:extLst>
          </p:cNvPr>
          <p:cNvGrpSpPr/>
          <p:nvPr/>
        </p:nvGrpSpPr>
        <p:grpSpPr>
          <a:xfrm>
            <a:off x="1534382" y="2461334"/>
            <a:ext cx="9411408" cy="2977441"/>
            <a:chOff x="1534382" y="2461334"/>
            <a:chExt cx="9411408" cy="29774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7F3274-119B-F28E-5041-CAF419208497}"/>
                </a:ext>
              </a:extLst>
            </p:cNvPr>
            <p:cNvGrpSpPr/>
            <p:nvPr/>
          </p:nvGrpSpPr>
          <p:grpSpPr>
            <a:xfrm>
              <a:off x="1534382" y="3038475"/>
              <a:ext cx="9123236" cy="2400300"/>
              <a:chOff x="628650" y="2828925"/>
              <a:chExt cx="9123236" cy="24003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9B9B9A-A3C6-C438-55D3-C5337B4AA5AE}"/>
                  </a:ext>
                </a:extLst>
              </p:cNvPr>
              <p:cNvSpPr/>
              <p:nvPr/>
            </p:nvSpPr>
            <p:spPr>
              <a:xfrm>
                <a:off x="628650" y="3429000"/>
                <a:ext cx="1390650" cy="12001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LU" sz="2000" dirty="0">
                    <a:solidFill>
                      <a:schemeClr val="tx1"/>
                    </a:solidFill>
                  </a:rPr>
                  <a:t>Image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815837-76F8-7CBB-1F88-A85A61366062}"/>
                  </a:ext>
                </a:extLst>
              </p:cNvPr>
              <p:cNvSpPr/>
              <p:nvPr/>
            </p:nvSpPr>
            <p:spPr>
              <a:xfrm>
                <a:off x="3181350" y="2828925"/>
                <a:ext cx="533400" cy="24003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0FF0B5-CA28-2A5B-2243-F379271E2A83}"/>
                  </a:ext>
                </a:extLst>
              </p:cNvPr>
              <p:cNvSpPr/>
              <p:nvPr/>
            </p:nvSpPr>
            <p:spPr>
              <a:xfrm>
                <a:off x="3889627" y="2828925"/>
                <a:ext cx="533400" cy="24003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A56A4F-D6FA-7B11-EB96-9E7FB4C4E670}"/>
                  </a:ext>
                </a:extLst>
              </p:cNvPr>
              <p:cNvSpPr/>
              <p:nvPr/>
            </p:nvSpPr>
            <p:spPr>
              <a:xfrm>
                <a:off x="5562600" y="2828925"/>
                <a:ext cx="533400" cy="24003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319BCA-A398-E7B8-CCCB-0A1973D80819}"/>
                  </a:ext>
                </a:extLst>
              </p:cNvPr>
              <p:cNvSpPr/>
              <p:nvPr/>
            </p:nvSpPr>
            <p:spPr>
              <a:xfrm>
                <a:off x="7235573" y="2828925"/>
                <a:ext cx="533400" cy="2400300"/>
              </a:xfrm>
              <a:prstGeom prst="rect">
                <a:avLst/>
              </a:prstGeom>
              <a:solidFill>
                <a:srgbClr val="FFF3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856608E-08A6-6ADA-CA97-86102F1CD224}"/>
                  </a:ext>
                </a:extLst>
              </p:cNvPr>
              <p:cNvSpPr/>
              <p:nvPr/>
            </p:nvSpPr>
            <p:spPr>
              <a:xfrm>
                <a:off x="8908546" y="3633787"/>
                <a:ext cx="843340" cy="790575"/>
              </a:xfrm>
              <a:prstGeom prst="rect">
                <a:avLst/>
              </a:prstGeom>
              <a:solidFill>
                <a:srgbClr val="FFF3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AECE40-B7C8-0CAC-AE34-A06F6B1F6F28}"/>
                </a:ext>
              </a:extLst>
            </p:cNvPr>
            <p:cNvSpPr txBox="1"/>
            <p:nvPr/>
          </p:nvSpPr>
          <p:spPr>
            <a:xfrm>
              <a:off x="1612839" y="3028950"/>
              <a:ext cx="1233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Input layer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5CCF01-5B8B-BE02-C7E3-859D2B95179C}"/>
                </a:ext>
              </a:extLst>
            </p:cNvPr>
            <p:cNvSpPr txBox="1"/>
            <p:nvPr/>
          </p:nvSpPr>
          <p:spPr>
            <a:xfrm>
              <a:off x="3566091" y="2461334"/>
              <a:ext cx="21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Convolutional layer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AE2DF5-F2FA-E746-810A-0C4877144912}"/>
                </a:ext>
              </a:extLst>
            </p:cNvPr>
            <p:cNvSpPr txBox="1"/>
            <p:nvPr/>
          </p:nvSpPr>
          <p:spPr>
            <a:xfrm>
              <a:off x="5782335" y="2461334"/>
              <a:ext cx="1905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Max pooling layer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5D47DD-640C-033B-5BCD-2A83F8CE68E9}"/>
                </a:ext>
              </a:extLst>
            </p:cNvPr>
            <p:cNvSpPr txBox="1"/>
            <p:nvPr/>
          </p:nvSpPr>
          <p:spPr>
            <a:xfrm>
              <a:off x="7795190" y="2461334"/>
              <a:ext cx="135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Dense layer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5B4C6-48D8-D6E1-38DE-D0797F74EFBB}"/>
                </a:ext>
              </a:extLst>
            </p:cNvPr>
            <p:cNvSpPr txBox="1"/>
            <p:nvPr/>
          </p:nvSpPr>
          <p:spPr>
            <a:xfrm>
              <a:off x="9526106" y="3269218"/>
              <a:ext cx="1419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Output layer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DB93944-ED2F-FEA8-268B-9338A0329D9A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925032" y="4238625"/>
              <a:ext cx="1162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1938DB-C293-3CFD-A716-D4600221CF6A}"/>
                </a:ext>
              </a:extLst>
            </p:cNvPr>
            <p:cNvCxnSpPr/>
            <p:nvPr/>
          </p:nvCxnSpPr>
          <p:spPr>
            <a:xfrm>
              <a:off x="5328759" y="4238624"/>
              <a:ext cx="1162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AFFEAD4-8483-62B7-CC50-27FDE857CA60}"/>
                </a:ext>
              </a:extLst>
            </p:cNvPr>
            <p:cNvCxnSpPr/>
            <p:nvPr/>
          </p:nvCxnSpPr>
          <p:spPr>
            <a:xfrm>
              <a:off x="6979255" y="4238624"/>
              <a:ext cx="1162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B58518-5565-2ECF-A040-9D2626D8A948}"/>
                </a:ext>
              </a:extLst>
            </p:cNvPr>
            <p:cNvCxnSpPr/>
            <p:nvPr/>
          </p:nvCxnSpPr>
          <p:spPr>
            <a:xfrm>
              <a:off x="8674705" y="4238624"/>
              <a:ext cx="1162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AD6B6FC4-BDA0-5F31-A5D4-474D59F2A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28996" y="5646584"/>
            <a:ext cx="782972" cy="78297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05DF173-60A7-A13E-00ED-CE5CDF1CCEB4}"/>
              </a:ext>
            </a:extLst>
          </p:cNvPr>
          <p:cNvSpPr/>
          <p:nvPr/>
        </p:nvSpPr>
        <p:spPr>
          <a:xfrm>
            <a:off x="6204953" y="2732526"/>
            <a:ext cx="1060159" cy="3012195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610EA94-CA0D-ABC3-F310-DF11DD4E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3950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956417-EE57-8A92-9F85-435C71EB26FE}"/>
              </a:ext>
            </a:extLst>
          </p:cNvPr>
          <p:cNvSpPr txBox="1"/>
          <p:nvPr/>
        </p:nvSpPr>
        <p:spPr>
          <a:xfrm>
            <a:off x="112562" y="50028"/>
            <a:ext cx="3561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Pooling (Downsampling)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C3F02-D558-830B-732D-697957A4D1A1}"/>
              </a:ext>
            </a:extLst>
          </p:cNvPr>
          <p:cNvSpPr txBox="1"/>
          <p:nvPr/>
        </p:nvSpPr>
        <p:spPr>
          <a:xfrm>
            <a:off x="0" y="410108"/>
            <a:ext cx="11960037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Pooling reduces the spatial dimensions (height and width) of the activated feature map.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This makes the model computationally efficient, reduces overfitting, and keep the most important features.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The most common type is Max Pooling, which takes the maximum value from a small region (patch) of the feature map. This keeps the strongest signal/feature from each region.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This is not a mathematical transformation like a convolution, but it is a purely selection-based operation in which we take the maximum value from the image (matrix patch).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4963D-E7C1-C26D-1B43-305CD9A72E28}"/>
              </a:ext>
            </a:extLst>
          </p:cNvPr>
          <p:cNvSpPr>
            <a:spLocks noChangeAspect="1"/>
          </p:cNvSpPr>
          <p:nvPr/>
        </p:nvSpPr>
        <p:spPr>
          <a:xfrm>
            <a:off x="6336145" y="3616153"/>
            <a:ext cx="720000" cy="720000"/>
          </a:xfrm>
          <a:prstGeom prst="rect">
            <a:avLst/>
          </a:prstGeom>
          <a:solidFill>
            <a:srgbClr val="FFF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34E155-A857-7CA1-76BF-3B066EDFDDC7}"/>
              </a:ext>
            </a:extLst>
          </p:cNvPr>
          <p:cNvSpPr>
            <a:spLocks noChangeAspect="1"/>
          </p:cNvSpPr>
          <p:nvPr/>
        </p:nvSpPr>
        <p:spPr>
          <a:xfrm>
            <a:off x="7056145" y="3616153"/>
            <a:ext cx="720000" cy="720000"/>
          </a:xfrm>
          <a:prstGeom prst="rect">
            <a:avLst/>
          </a:prstGeom>
          <a:solidFill>
            <a:srgbClr val="FFF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83DA6-CA76-74FF-09A6-9BC211944D5C}"/>
              </a:ext>
            </a:extLst>
          </p:cNvPr>
          <p:cNvSpPr>
            <a:spLocks noChangeAspect="1"/>
          </p:cNvSpPr>
          <p:nvPr/>
        </p:nvSpPr>
        <p:spPr>
          <a:xfrm>
            <a:off x="7776145" y="3616153"/>
            <a:ext cx="720000" cy="720000"/>
          </a:xfrm>
          <a:prstGeom prst="rect">
            <a:avLst/>
          </a:prstGeom>
          <a:solidFill>
            <a:srgbClr val="FFF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4F372-9670-C639-A720-BA180D35AD59}"/>
              </a:ext>
            </a:extLst>
          </p:cNvPr>
          <p:cNvSpPr>
            <a:spLocks noChangeAspect="1"/>
          </p:cNvSpPr>
          <p:nvPr/>
        </p:nvSpPr>
        <p:spPr>
          <a:xfrm>
            <a:off x="6336145" y="4336153"/>
            <a:ext cx="720000" cy="720000"/>
          </a:xfrm>
          <a:prstGeom prst="rect">
            <a:avLst/>
          </a:prstGeom>
          <a:solidFill>
            <a:srgbClr val="FFF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1E153-6AA9-6371-C8FC-381243C0BF88}"/>
              </a:ext>
            </a:extLst>
          </p:cNvPr>
          <p:cNvSpPr>
            <a:spLocks noChangeAspect="1"/>
          </p:cNvSpPr>
          <p:nvPr/>
        </p:nvSpPr>
        <p:spPr>
          <a:xfrm>
            <a:off x="7059685" y="4336153"/>
            <a:ext cx="720000" cy="720000"/>
          </a:xfrm>
          <a:prstGeom prst="rect">
            <a:avLst/>
          </a:prstGeom>
          <a:solidFill>
            <a:srgbClr val="FFF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457D1E-CDA3-2E77-AD05-DEDB7E1BC035}"/>
              </a:ext>
            </a:extLst>
          </p:cNvPr>
          <p:cNvSpPr>
            <a:spLocks noChangeAspect="1"/>
          </p:cNvSpPr>
          <p:nvPr/>
        </p:nvSpPr>
        <p:spPr>
          <a:xfrm>
            <a:off x="7779685" y="4336153"/>
            <a:ext cx="720000" cy="720000"/>
          </a:xfrm>
          <a:prstGeom prst="rect">
            <a:avLst/>
          </a:prstGeom>
          <a:solidFill>
            <a:srgbClr val="FFF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CF7221-903C-5149-2BC3-369B63BE311F}"/>
              </a:ext>
            </a:extLst>
          </p:cNvPr>
          <p:cNvSpPr>
            <a:spLocks noChangeAspect="1"/>
          </p:cNvSpPr>
          <p:nvPr/>
        </p:nvSpPr>
        <p:spPr>
          <a:xfrm>
            <a:off x="6334375" y="5056153"/>
            <a:ext cx="720000" cy="720000"/>
          </a:xfrm>
          <a:prstGeom prst="rect">
            <a:avLst/>
          </a:prstGeom>
          <a:solidFill>
            <a:srgbClr val="FFF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059622-99EF-8CAC-C2F1-11A0851046D9}"/>
              </a:ext>
            </a:extLst>
          </p:cNvPr>
          <p:cNvSpPr>
            <a:spLocks noChangeAspect="1"/>
          </p:cNvSpPr>
          <p:nvPr/>
        </p:nvSpPr>
        <p:spPr>
          <a:xfrm>
            <a:off x="7052605" y="5056153"/>
            <a:ext cx="720000" cy="720000"/>
          </a:xfrm>
          <a:prstGeom prst="rect">
            <a:avLst/>
          </a:prstGeom>
          <a:solidFill>
            <a:srgbClr val="FFF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BC50A-2F1A-6E75-E2E2-7D9C3082468E}"/>
              </a:ext>
            </a:extLst>
          </p:cNvPr>
          <p:cNvSpPr>
            <a:spLocks noChangeAspect="1"/>
          </p:cNvSpPr>
          <p:nvPr/>
        </p:nvSpPr>
        <p:spPr>
          <a:xfrm>
            <a:off x="7769065" y="5056153"/>
            <a:ext cx="720000" cy="720000"/>
          </a:xfrm>
          <a:prstGeom prst="rect">
            <a:avLst/>
          </a:prstGeom>
          <a:solidFill>
            <a:srgbClr val="FFF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2B1A4F-B04E-72A4-E523-D05B80CE61EC}"/>
              </a:ext>
            </a:extLst>
          </p:cNvPr>
          <p:cNvCxnSpPr>
            <a:cxnSpLocks/>
          </p:cNvCxnSpPr>
          <p:nvPr/>
        </p:nvCxnSpPr>
        <p:spPr>
          <a:xfrm>
            <a:off x="8951446" y="4876153"/>
            <a:ext cx="7749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EE67640-0DD5-50DB-48E7-F5E17C98F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61456"/>
              </p:ext>
            </p:extLst>
          </p:nvPr>
        </p:nvGraphicFramePr>
        <p:xfrm>
          <a:off x="9821661" y="4299189"/>
          <a:ext cx="1080000" cy="110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7058261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9777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49037635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LU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09032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063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0260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05111C-4B0C-223F-203F-A712A32AB01E}"/>
                  </a:ext>
                </a:extLst>
              </p:cNvPr>
              <p:cNvSpPr txBox="1"/>
              <p:nvPr/>
            </p:nvSpPr>
            <p:spPr>
              <a:xfrm>
                <a:off x="87729" y="3092083"/>
                <a:ext cx="6131415" cy="3715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𝐼𝑛𝑝𝑢𝑡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𝑆𝑖𝑧𝑒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𝐹𝑖𝑙𝑡𝑒𝑟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𝑆𝑖𝑧𝑒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𝑃𝑎𝑑𝑑𝑖𝑛𝑔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𝑆𝑡𝑟𝑖𝑑𝑒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LU" dirty="0"/>
                  <a:t>– width OR height of the feature map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𝐹𝑖𝑙𝑡𝑒𝑟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𝑆𝑖𝑧𝑒</m:t>
                    </m:r>
                  </m:oMath>
                </a14:m>
                <a:r>
                  <a:rPr lang="en-LU" dirty="0"/>
                  <a:t> – width OR height of the filter</a:t>
                </a:r>
              </a:p>
              <a:p>
                <a:endParaRPr lang="en-L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𝐹𝑒𝑎𝑡𝑢𝑟𝑒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×7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𝐹𝑒𝑎𝑡𝑢𝑟𝑒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=7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𝐹𝑖𝑙𝑡𝑒𝑟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𝑆𝑡𝑟𝑖𝑑𝑒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𝑃𝑎𝑑𝑑𝑖𝑛𝑔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7−2+0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LU" dirty="0"/>
                  <a:t> </a:t>
                </a:r>
              </a:p>
              <a:p>
                <a:r>
                  <a:rPr lang="en-LU" dirty="0"/>
                  <a:t>New feature map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×3)</m:t>
                    </m:r>
                  </m:oMath>
                </a14:m>
                <a:endParaRPr lang="en-L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05111C-4B0C-223F-203F-A712A32AB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9" y="3092083"/>
                <a:ext cx="6131415" cy="3715889"/>
              </a:xfrm>
              <a:prstGeom prst="rect">
                <a:avLst/>
              </a:prstGeom>
              <a:blipFill>
                <a:blip r:embed="rId2"/>
                <a:stretch>
                  <a:fillRect l="-2273" t="-1020" b="-2721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AA781-D2C8-F9D6-6D6B-8328015BF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99320"/>
              </p:ext>
            </p:extLst>
          </p:nvPr>
        </p:nvGraphicFramePr>
        <p:xfrm>
          <a:off x="6336145" y="3616153"/>
          <a:ext cx="2520000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0564160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96234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69833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4802485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14244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56385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6138042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LU" sz="1800" dirty="0"/>
                        <a:t>1</a:t>
                      </a:r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800" dirty="0"/>
                        <a:t>5</a:t>
                      </a:r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599996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LU" sz="1800" dirty="0"/>
                        <a:t>11</a:t>
                      </a:r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800" dirty="0"/>
                        <a:t>7</a:t>
                      </a:r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1382773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774986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0243649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2324315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1137942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4062463905"/>
                  </a:ext>
                </a:extLst>
              </a:tr>
            </a:tbl>
          </a:graphicData>
        </a:graphic>
      </p:graphicFrame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EE871F7-BD8D-57F2-EFA8-73AA0B29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9144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EAB5F-A7F4-9FFF-91D7-BB557BED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14</a:t>
            </a:fld>
            <a:endParaRPr lang="en-L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4B021A-8BA2-B925-8934-78DE88B7458F}"/>
              </a:ext>
            </a:extLst>
          </p:cNvPr>
          <p:cNvGrpSpPr>
            <a:grpSpLocks noChangeAspect="1"/>
          </p:cNvGrpSpPr>
          <p:nvPr/>
        </p:nvGrpSpPr>
        <p:grpSpPr>
          <a:xfrm>
            <a:off x="439619" y="1760814"/>
            <a:ext cx="2171763" cy="2537038"/>
            <a:chOff x="428016" y="447473"/>
            <a:chExt cx="3740975" cy="43701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67E9D2-43A7-86D0-6815-F7CB4F95D6BE}"/>
                </a:ext>
              </a:extLst>
            </p:cNvPr>
            <p:cNvGrpSpPr/>
            <p:nvPr/>
          </p:nvGrpSpPr>
          <p:grpSpPr>
            <a:xfrm>
              <a:off x="428016" y="447473"/>
              <a:ext cx="3740975" cy="3726379"/>
              <a:chOff x="1342416" y="525294"/>
              <a:chExt cx="2276063" cy="233519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E6C5655-D2AB-C5E6-5C37-5160E5A507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42416" y="525294"/>
                <a:ext cx="1971263" cy="2030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E390AB-D28A-2733-4E49-75DC49529F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4816" y="677691"/>
                <a:ext cx="1971262" cy="203040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968AAB-23C1-0DD4-4E61-1BB7DCC297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7216" y="830092"/>
                <a:ext cx="1971263" cy="20304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6072ED-6DC7-8B92-9485-BDE9D3B48A81}"/>
                </a:ext>
              </a:extLst>
            </p:cNvPr>
            <p:cNvSpPr txBox="1"/>
            <p:nvPr/>
          </p:nvSpPr>
          <p:spPr>
            <a:xfrm>
              <a:off x="1564024" y="4181472"/>
              <a:ext cx="2002088" cy="636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LU" dirty="0"/>
                <a:t>(9 x 9 x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9DE4BB-B788-796D-5248-D73BDA8F09E1}"/>
              </a:ext>
            </a:extLst>
          </p:cNvPr>
          <p:cNvGrpSpPr>
            <a:grpSpLocks noChangeAspect="1"/>
          </p:cNvGrpSpPr>
          <p:nvPr/>
        </p:nvGrpSpPr>
        <p:grpSpPr>
          <a:xfrm>
            <a:off x="3378047" y="1601044"/>
            <a:ext cx="720000" cy="2671912"/>
            <a:chOff x="7478236" y="1294462"/>
            <a:chExt cx="1349405" cy="500762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59B887-32B8-9D07-8549-95C24D99E3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78236" y="1294462"/>
              <a:ext cx="1299247" cy="1379437"/>
              <a:chOff x="5563055" y="1988754"/>
              <a:chExt cx="1672529" cy="177575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318C87-4684-96C2-0C93-F8B96A742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63055" y="1988754"/>
                <a:ext cx="1390291" cy="139028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b="1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26577A9-384C-2707-576E-278326D37C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000" y="2143933"/>
                <a:ext cx="1390291" cy="139028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b="1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9AD76A7-B114-6B6E-BEA3-E1FC0F53C4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5293" y="2374220"/>
                <a:ext cx="1390291" cy="13902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b="1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6586946-8D3B-20CE-9DC1-0B4D15BADB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1479" y="3063481"/>
              <a:ext cx="1299247" cy="1379437"/>
              <a:chOff x="5563055" y="1988754"/>
              <a:chExt cx="1672529" cy="177575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A0EE9B-AD40-93E0-877B-6A462EF5E1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63055" y="1988754"/>
                <a:ext cx="1390291" cy="139028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8D1E2C-54D9-F706-A397-FFFF88F51C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000" y="2143933"/>
                <a:ext cx="1390291" cy="139028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551913-3F76-A04B-CC6B-11C2A32A9B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5293" y="2374220"/>
                <a:ext cx="1390291" cy="13902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D87FA1-72DC-BD93-B7C7-673EA7749A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8394" y="4922645"/>
              <a:ext cx="1299247" cy="1379437"/>
              <a:chOff x="5563055" y="1988754"/>
              <a:chExt cx="1672529" cy="177575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23BBD1D-6C11-FB59-8433-A4AB3538A1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63055" y="1988754"/>
                <a:ext cx="1390291" cy="139028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77682E8-7DC5-D66E-224F-57D91F99B0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000" y="2143933"/>
                <a:ext cx="1390291" cy="139028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968147C-E273-30E8-2FE6-07EC8400C3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5293" y="2374220"/>
                <a:ext cx="1390291" cy="13902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16EF2F-7FF3-9AA8-A50C-CA9D0FA92B53}"/>
              </a:ext>
            </a:extLst>
          </p:cNvPr>
          <p:cNvCxnSpPr>
            <a:cxnSpLocks/>
          </p:cNvCxnSpPr>
          <p:nvPr/>
        </p:nvCxnSpPr>
        <p:spPr>
          <a:xfrm flipV="1">
            <a:off x="2727701" y="1897656"/>
            <a:ext cx="479372" cy="288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5608589-AF9E-FF02-56BB-33BB2F3792A1}"/>
              </a:ext>
            </a:extLst>
          </p:cNvPr>
          <p:cNvCxnSpPr/>
          <p:nvPr/>
        </p:nvCxnSpPr>
        <p:spPr>
          <a:xfrm>
            <a:off x="2727701" y="2937000"/>
            <a:ext cx="479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2A1210-D2C9-EE71-3BDA-65BAA2328D1B}"/>
              </a:ext>
            </a:extLst>
          </p:cNvPr>
          <p:cNvCxnSpPr>
            <a:cxnSpLocks/>
          </p:cNvCxnSpPr>
          <p:nvPr/>
        </p:nvCxnSpPr>
        <p:spPr>
          <a:xfrm>
            <a:off x="2725250" y="3640866"/>
            <a:ext cx="479372" cy="288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E8A9E6-B3C0-4F87-5A38-2EB6CBC02449}"/>
              </a:ext>
            </a:extLst>
          </p:cNvPr>
          <p:cNvCxnSpPr>
            <a:cxnSpLocks/>
          </p:cNvCxnSpPr>
          <p:nvPr/>
        </p:nvCxnSpPr>
        <p:spPr>
          <a:xfrm flipV="1">
            <a:off x="4293030" y="1665364"/>
            <a:ext cx="480448" cy="288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56564C-4218-7426-1FFF-964CF7EAA6F1}"/>
              </a:ext>
            </a:extLst>
          </p:cNvPr>
          <p:cNvCxnSpPr/>
          <p:nvPr/>
        </p:nvCxnSpPr>
        <p:spPr>
          <a:xfrm>
            <a:off x="4293029" y="3031435"/>
            <a:ext cx="356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2D51FA-AC22-AFF3-93FF-517A6C813961}"/>
              </a:ext>
            </a:extLst>
          </p:cNvPr>
          <p:cNvCxnSpPr>
            <a:cxnSpLocks/>
          </p:cNvCxnSpPr>
          <p:nvPr/>
        </p:nvCxnSpPr>
        <p:spPr>
          <a:xfrm>
            <a:off x="4293029" y="3954528"/>
            <a:ext cx="356461" cy="419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3FA574D-5814-B2C7-AFCD-F851C673A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53082"/>
              </p:ext>
            </p:extLst>
          </p:nvPr>
        </p:nvGraphicFramePr>
        <p:xfrm>
          <a:off x="5011799" y="959764"/>
          <a:ext cx="1411200" cy="141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00">
                  <a:extLst>
                    <a:ext uri="{9D8B030D-6E8A-4147-A177-3AD203B41FA5}">
                      <a16:colId xmlns:a16="http://schemas.microsoft.com/office/drawing/2014/main" val="105641609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962345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9833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0248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14244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6385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138042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599996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1382773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774986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024364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23243158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1137942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4062463905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4946F5E-1C9B-40D1-4EE3-AC59A7DCD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27233"/>
              </p:ext>
            </p:extLst>
          </p:nvPr>
        </p:nvGraphicFramePr>
        <p:xfrm>
          <a:off x="5011799" y="2448070"/>
          <a:ext cx="1411200" cy="141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00">
                  <a:extLst>
                    <a:ext uri="{9D8B030D-6E8A-4147-A177-3AD203B41FA5}">
                      <a16:colId xmlns:a16="http://schemas.microsoft.com/office/drawing/2014/main" val="105641609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962345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9833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0248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14244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6385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138042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599996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1382773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774986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024364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23243158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1137942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406246390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3635BFF-1D89-E322-FF9D-D61FF12DD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556"/>
              </p:ext>
            </p:extLst>
          </p:nvPr>
        </p:nvGraphicFramePr>
        <p:xfrm>
          <a:off x="5011799" y="3936376"/>
          <a:ext cx="1411200" cy="141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00">
                  <a:extLst>
                    <a:ext uri="{9D8B030D-6E8A-4147-A177-3AD203B41FA5}">
                      <a16:colId xmlns:a16="http://schemas.microsoft.com/office/drawing/2014/main" val="105641609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962345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9833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0248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14244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6385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138042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599996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1382773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774986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024364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23243158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1137942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406246390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00C769C-B26D-8B77-74AD-551069AE1DE6}"/>
              </a:ext>
            </a:extLst>
          </p:cNvPr>
          <p:cNvSpPr txBox="1"/>
          <p:nvPr/>
        </p:nvSpPr>
        <p:spPr>
          <a:xfrm>
            <a:off x="3077557" y="4423782"/>
            <a:ext cx="14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3 x (3 x 3 x 3)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473E73-862E-FDDC-285A-88D0D302DAA7}"/>
              </a:ext>
            </a:extLst>
          </p:cNvPr>
          <p:cNvSpPr txBox="1"/>
          <p:nvPr/>
        </p:nvSpPr>
        <p:spPr>
          <a:xfrm>
            <a:off x="5224376" y="5347576"/>
            <a:ext cx="98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3 x (7x7)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FE70E1-8E00-3CF1-ACC1-D4F74F1F25F1}"/>
              </a:ext>
            </a:extLst>
          </p:cNvPr>
          <p:cNvCxnSpPr/>
          <p:nvPr/>
        </p:nvCxnSpPr>
        <p:spPr>
          <a:xfrm>
            <a:off x="6537700" y="1665364"/>
            <a:ext cx="356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226917-BF1A-A96F-4237-CB6A1D4690C9}"/>
              </a:ext>
            </a:extLst>
          </p:cNvPr>
          <p:cNvCxnSpPr/>
          <p:nvPr/>
        </p:nvCxnSpPr>
        <p:spPr>
          <a:xfrm>
            <a:off x="6537700" y="3185513"/>
            <a:ext cx="356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6229BC-D719-EFD3-2F5B-EFB519C562DA}"/>
              </a:ext>
            </a:extLst>
          </p:cNvPr>
          <p:cNvCxnSpPr/>
          <p:nvPr/>
        </p:nvCxnSpPr>
        <p:spPr>
          <a:xfrm>
            <a:off x="6537700" y="4609679"/>
            <a:ext cx="356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5F148B6-1DC7-0113-B31A-351B6104B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72341"/>
              </p:ext>
            </p:extLst>
          </p:nvPr>
        </p:nvGraphicFramePr>
        <p:xfrm>
          <a:off x="7173895" y="1114564"/>
          <a:ext cx="1080000" cy="110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7058261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9777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49037635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09032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063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026010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C608A5F7-BD4A-3194-0B3D-532E29E6C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921030"/>
              </p:ext>
            </p:extLst>
          </p:nvPr>
        </p:nvGraphicFramePr>
        <p:xfrm>
          <a:off x="7173895" y="2634713"/>
          <a:ext cx="1080000" cy="110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7058261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9777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49037635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09032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063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026010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AD7D68D-5ADD-8AA3-709D-5BDC753FD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338223"/>
              </p:ext>
            </p:extLst>
          </p:nvPr>
        </p:nvGraphicFramePr>
        <p:xfrm>
          <a:off x="7173895" y="4148687"/>
          <a:ext cx="1080000" cy="110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7058261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9777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49037635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09032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063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02601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45DB8FA2-F2F9-49D1-EC89-841EF6A52688}"/>
              </a:ext>
            </a:extLst>
          </p:cNvPr>
          <p:cNvSpPr txBox="1"/>
          <p:nvPr/>
        </p:nvSpPr>
        <p:spPr>
          <a:xfrm>
            <a:off x="7220872" y="5347576"/>
            <a:ext cx="98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3 x (3x3)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F9887A4-5EFA-B79A-5437-4197DF732604}"/>
                  </a:ext>
                </a:extLst>
              </p:cNvPr>
              <p:cNvSpPr txBox="1"/>
              <p:nvPr/>
            </p:nvSpPr>
            <p:spPr>
              <a:xfrm>
                <a:off x="8533629" y="1114564"/>
                <a:ext cx="296260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F9887A4-5EFA-B79A-5437-4197DF732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29" y="1114564"/>
                <a:ext cx="2962606" cy="1315040"/>
              </a:xfrm>
              <a:prstGeom prst="rect">
                <a:avLst/>
              </a:prstGeom>
              <a:blipFill>
                <a:blip r:embed="rId2"/>
                <a:stretch>
                  <a:fillRect l="-855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C61F3E-69BB-209C-7B56-DB70B3365B33}"/>
                  </a:ext>
                </a:extLst>
              </p:cNvPr>
              <p:cNvSpPr txBox="1"/>
              <p:nvPr/>
            </p:nvSpPr>
            <p:spPr>
              <a:xfrm>
                <a:off x="8533629" y="2612474"/>
                <a:ext cx="296260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C61F3E-69BB-209C-7B56-DB70B3365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29" y="2612474"/>
                <a:ext cx="2962606" cy="1315040"/>
              </a:xfrm>
              <a:prstGeom prst="rect">
                <a:avLst/>
              </a:prstGeom>
              <a:blipFill>
                <a:blip r:embed="rId3"/>
                <a:stretch>
                  <a:fillRect l="-855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079D969-BF0A-D99D-B669-EAF2CB2E3CAC}"/>
                  </a:ext>
                </a:extLst>
              </p:cNvPr>
              <p:cNvSpPr txBox="1"/>
              <p:nvPr/>
            </p:nvSpPr>
            <p:spPr>
              <a:xfrm>
                <a:off x="8533629" y="4041967"/>
                <a:ext cx="296260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079D969-BF0A-D99D-B669-EAF2CB2E3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29" y="4041967"/>
                <a:ext cx="2962606" cy="1315040"/>
              </a:xfrm>
              <a:prstGeom prst="rect">
                <a:avLst/>
              </a:prstGeom>
              <a:blipFill>
                <a:blip r:embed="rId4"/>
                <a:stretch>
                  <a:fillRect l="-855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Brace 60">
            <a:extLst>
              <a:ext uri="{FF2B5EF4-FFF2-40B4-BE49-F238E27FC236}">
                <a16:creationId xmlns:a16="http://schemas.microsoft.com/office/drawing/2014/main" id="{00ED59FB-717B-D276-84B2-15A9C300BC5D}"/>
              </a:ext>
            </a:extLst>
          </p:cNvPr>
          <p:cNvSpPr/>
          <p:nvPr/>
        </p:nvSpPr>
        <p:spPr>
          <a:xfrm rot="5400000">
            <a:off x="4661226" y="4547515"/>
            <a:ext cx="419869" cy="333307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169BA1-15DF-B9B2-0689-163DE18B93F1}"/>
              </a:ext>
            </a:extLst>
          </p:cNvPr>
          <p:cNvSpPr txBox="1"/>
          <p:nvPr/>
        </p:nvSpPr>
        <p:spPr>
          <a:xfrm>
            <a:off x="3487401" y="6436214"/>
            <a:ext cx="260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Convolution + Activation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6553288-BFAD-1DD5-BCA6-410AE70D62BD}"/>
              </a:ext>
            </a:extLst>
          </p:cNvPr>
          <p:cNvSpPr txBox="1"/>
          <p:nvPr/>
        </p:nvSpPr>
        <p:spPr>
          <a:xfrm>
            <a:off x="6875683" y="6029388"/>
            <a:ext cx="167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Downsampling</a:t>
            </a:r>
          </a:p>
        </p:txBody>
      </p:sp>
    </p:spTree>
    <p:extLst>
      <p:ext uri="{BB962C8B-B14F-4D97-AF65-F5344CB8AC3E}">
        <p14:creationId xmlns:p14="http://schemas.microsoft.com/office/powerpoint/2010/main" val="134933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E16D94-1493-E0A9-F040-E7B3F887B66C}"/>
              </a:ext>
            </a:extLst>
          </p:cNvPr>
          <p:cNvSpPr/>
          <p:nvPr/>
        </p:nvSpPr>
        <p:spPr>
          <a:xfrm>
            <a:off x="112562" y="2132106"/>
            <a:ext cx="11512171" cy="2355228"/>
          </a:xfrm>
          <a:prstGeom prst="rect">
            <a:avLst/>
          </a:prstGeom>
          <a:solidFill>
            <a:srgbClr val="FFF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239BE-AAEA-1FCA-C251-EC5E710A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15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DAC50-B83F-64CE-D940-C705930F7BC5}"/>
              </a:ext>
            </a:extLst>
          </p:cNvPr>
          <p:cNvSpPr txBox="1"/>
          <p:nvPr/>
        </p:nvSpPr>
        <p:spPr>
          <a:xfrm>
            <a:off x="112562" y="50028"/>
            <a:ext cx="604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Flattening (Vectorization + Concatenation)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F62B7-E47C-2AF2-E0FB-D26420939D81}"/>
              </a:ext>
            </a:extLst>
          </p:cNvPr>
          <p:cNvSpPr txBox="1"/>
          <p:nvPr/>
        </p:nvSpPr>
        <p:spPr>
          <a:xfrm>
            <a:off x="0" y="413059"/>
            <a:ext cx="1181548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Fully connected (dense) layers expect a vector (1D input).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This layer converts a 3D layer in the network into a 1D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Since we had three 2D feature maps each 3x3 dimension, after flattening we will have 1D vector with 3x3x3=27 real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6D1C52-56C1-1308-9695-013D16B7B13E}"/>
                  </a:ext>
                </a:extLst>
              </p:cNvPr>
              <p:cNvSpPr txBox="1"/>
              <p:nvPr/>
            </p:nvSpPr>
            <p:spPr>
              <a:xfrm>
                <a:off x="112562" y="2392524"/>
                <a:ext cx="2725361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6D1C52-56C1-1308-9695-013D16B7B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2" y="2392524"/>
                <a:ext cx="2725361" cy="1315040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417328-87F1-FD10-F9CD-EC9F8A1177BE}"/>
                  </a:ext>
                </a:extLst>
              </p:cNvPr>
              <p:cNvSpPr txBox="1"/>
              <p:nvPr/>
            </p:nvSpPr>
            <p:spPr>
              <a:xfrm>
                <a:off x="868056" y="3996455"/>
                <a:ext cx="1214371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L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L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L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L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3×3</m:t>
                          </m:r>
                        </m:sup>
                      </m:sSup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417328-87F1-FD10-F9CD-EC9F8A11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56" y="3996455"/>
                <a:ext cx="1214371" cy="288477"/>
              </a:xfrm>
              <a:prstGeom prst="rect">
                <a:avLst/>
              </a:prstGeom>
              <a:blipFill>
                <a:blip r:embed="rId3"/>
                <a:stretch>
                  <a:fillRect l="-4124" t="-8333" r="-1031" b="-4167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C7A702-E160-B4FA-2DC7-EA608CD25720}"/>
                  </a:ext>
                </a:extLst>
              </p:cNvPr>
              <p:cNvSpPr txBox="1"/>
              <p:nvPr/>
            </p:nvSpPr>
            <p:spPr>
              <a:xfrm>
                <a:off x="3136723" y="2132105"/>
                <a:ext cx="3183628" cy="21813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(1)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(1)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9×1</m:t>
                          </m:r>
                        </m:sup>
                      </m:sSup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C7A702-E160-B4FA-2DC7-EA608CD2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723" y="2132105"/>
                <a:ext cx="3183628" cy="2181303"/>
              </a:xfrm>
              <a:prstGeom prst="rect">
                <a:avLst/>
              </a:prstGeom>
              <a:blipFill>
                <a:blip r:embed="rId4"/>
                <a:stretch>
                  <a:fillRect l="-797" t="-581" r="-398" b="-2907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CBF9FE-840A-A16B-E87C-EDC688DDFEB7}"/>
                  </a:ext>
                </a:extLst>
              </p:cNvPr>
              <p:cNvSpPr txBox="1"/>
              <p:nvPr/>
            </p:nvSpPr>
            <p:spPr>
              <a:xfrm>
                <a:off x="6619151" y="3016513"/>
                <a:ext cx="4925516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L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(1)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CBF9FE-840A-A16B-E87C-EDC688DDF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51" y="3016513"/>
                <a:ext cx="4925516" cy="412485"/>
              </a:xfrm>
              <a:prstGeom prst="rect">
                <a:avLst/>
              </a:prstGeom>
              <a:blipFill>
                <a:blip r:embed="rId5"/>
                <a:stretch>
                  <a:fillRect l="-771" b="-15152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4A5B9A-0751-0BBA-0EE4-64A2CA2E6556}"/>
              </a:ext>
            </a:extLst>
          </p:cNvPr>
          <p:cNvSpPr txBox="1"/>
          <p:nvPr/>
        </p:nvSpPr>
        <p:spPr>
          <a:xfrm>
            <a:off x="8610600" y="3617820"/>
            <a:ext cx="113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1D 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F3663-7AA5-6CC1-2BF4-8B202B262EBE}"/>
              </a:ext>
            </a:extLst>
          </p:cNvPr>
          <p:cNvSpPr txBox="1"/>
          <p:nvPr/>
        </p:nvSpPr>
        <p:spPr>
          <a:xfrm>
            <a:off x="112562" y="2087219"/>
            <a:ext cx="148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Vectorization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671352-7E4C-0C96-31AB-483640F6AB30}"/>
                  </a:ext>
                </a:extLst>
              </p:cNvPr>
              <p:cNvSpPr txBox="1"/>
              <p:nvPr/>
            </p:nvSpPr>
            <p:spPr>
              <a:xfrm>
                <a:off x="2138661" y="5058825"/>
                <a:ext cx="8427243" cy="100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1,1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…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…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1×27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LU" dirty="0"/>
                  <a:t> - Concatenating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LU" dirty="0"/>
                  <a:t> – flattened feature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671352-7E4C-0C96-31AB-483640F6A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661" y="5058825"/>
                <a:ext cx="8427243" cy="1003031"/>
              </a:xfrm>
              <a:prstGeom prst="rect">
                <a:avLst/>
              </a:prstGeom>
              <a:blipFill>
                <a:blip r:embed="rId6"/>
                <a:stretch>
                  <a:fillRect l="-904" b="-12500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47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E9ACE-E988-99E8-86C3-ABE31235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16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04D73-68FF-38B5-826D-2FE48989EC22}"/>
              </a:ext>
            </a:extLst>
          </p:cNvPr>
          <p:cNvSpPr txBox="1"/>
          <p:nvPr/>
        </p:nvSpPr>
        <p:spPr>
          <a:xfrm>
            <a:off x="112562" y="50028"/>
            <a:ext cx="444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Fully Connected (Dense)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6394D5-ACA2-126C-835F-364203415370}"/>
                  </a:ext>
                </a:extLst>
              </p:cNvPr>
              <p:cNvSpPr txBox="1"/>
              <p:nvPr/>
            </p:nvSpPr>
            <p:spPr>
              <a:xfrm>
                <a:off x="0" y="511693"/>
                <a:ext cx="9149812" cy="4205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LU" dirty="0"/>
                  <a:t>Linear Transformation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T</a:t>
                </a:r>
                <a:r>
                  <a:rPr lang="en-LU" dirty="0"/>
                  <a:t>his is a fully connected layer (also called dense layer).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It combines all the extracted features and maps them to the final prediction space.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This is the final learned transformation before making predictions.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LU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LU" dirty="0"/>
                  <a:t> – output vector of raw logits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LU" dirty="0"/>
                  <a:t> – flattened feature vector (from the previous layer)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LU" dirty="0"/>
                  <a:t> – weights of the dense layer (matrix)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LU" dirty="0"/>
                  <a:t> - transpose of weight matrix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LU" dirty="0"/>
                  <a:t> – bias vector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6394D5-ACA2-126C-835F-36420341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693"/>
                <a:ext cx="9149812" cy="4205960"/>
              </a:xfrm>
              <a:prstGeom prst="rect">
                <a:avLst/>
              </a:prstGeom>
              <a:blipFill>
                <a:blip r:embed="rId2"/>
                <a:stretch>
                  <a:fillRect l="-555" b="-1506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71F43A-4694-D1DC-003E-B9D42477B9FF}"/>
              </a:ext>
            </a:extLst>
          </p:cNvPr>
          <p:cNvSpPr txBox="1"/>
          <p:nvPr/>
        </p:nvSpPr>
        <p:spPr>
          <a:xfrm>
            <a:off x="347133" y="4717653"/>
            <a:ext cx="11497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A weight matrix in a neural network is a matrix of trainable parameters that determine the strength of the connections between neurons.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Each weight controls how much influence a specific input has on the output.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A bias vector is a trainable vector added to the output of a neuron after the weighted sum, allowing the model to better fit the data by shifting the activation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Both weights and biases are updated during backpropagation using gradient descent to minimize the loss.</a:t>
            </a:r>
          </a:p>
        </p:txBody>
      </p:sp>
    </p:spTree>
    <p:extLst>
      <p:ext uri="{BB962C8B-B14F-4D97-AF65-F5344CB8AC3E}">
        <p14:creationId xmlns:p14="http://schemas.microsoft.com/office/powerpoint/2010/main" val="1734942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76C81-9BDE-53A2-2B19-EA0790B1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17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79C94-5C4F-89AA-A1CE-AD635B03F998}"/>
              </a:ext>
            </a:extLst>
          </p:cNvPr>
          <p:cNvSpPr txBox="1"/>
          <p:nvPr/>
        </p:nvSpPr>
        <p:spPr>
          <a:xfrm>
            <a:off x="524933" y="406401"/>
            <a:ext cx="1114213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If we have 2 classes = meaning the model is trying to classify inputs into one of 2 possible categories (e.g., 2 types of objects), each class has a corresponding output neuron – so the final layer will output 2 values.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811103-319E-DD94-F2DB-0AC6FEFE54E0}"/>
                  </a:ext>
                </a:extLst>
              </p:cNvPr>
              <p:cNvSpPr txBox="1"/>
              <p:nvPr/>
            </p:nvSpPr>
            <p:spPr>
              <a:xfrm>
                <a:off x="524933" y="1656528"/>
                <a:ext cx="10092267" cy="3968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LU" dirty="0"/>
                  <a:t>- our flattened input from the previous layer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2×27</m:t>
                        </m:r>
                      </m:sup>
                    </m:sSup>
                  </m:oMath>
                </a14:m>
                <a:r>
                  <a:rPr lang="en-LU" dirty="0"/>
                  <a:t> - weight matrix for 2 classes; but we need a matrix 27x2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LU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1×2</m:t>
                        </m:r>
                      </m:sup>
                    </m:sSup>
                  </m:oMath>
                </a14:m>
                <a:r>
                  <a:rPr lang="en-LU" dirty="0"/>
                  <a:t> - bias vector for 2 classes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1,1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(2)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…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(3)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…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3,3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(3)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1×27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27,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27,2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27×2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1×2</m:t>
                        </m:r>
                      </m:sub>
                    </m:sSub>
                  </m:oMath>
                </a14:m>
                <a:endParaRPr lang="en-LU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1×2</m:t>
                          </m:r>
                        </m:sup>
                      </m:sSup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811103-319E-DD94-F2DB-0AC6FEFE5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33" y="1656528"/>
                <a:ext cx="10092267" cy="3968587"/>
              </a:xfrm>
              <a:prstGeom prst="rect">
                <a:avLst/>
              </a:prstGeom>
              <a:blipFill>
                <a:blip r:embed="rId2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260DB0-A10E-A96F-C687-0E9933714923}"/>
                  </a:ext>
                </a:extLst>
              </p:cNvPr>
              <p:cNvSpPr txBox="1"/>
              <p:nvPr/>
            </p:nvSpPr>
            <p:spPr>
              <a:xfrm>
                <a:off x="1044264" y="5902293"/>
                <a:ext cx="9798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LU" dirty="0"/>
                  <a:t> classes we will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LU" dirty="0"/>
                  <a:t> values (logits) as an output; the logits are the elements of a 1D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L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260DB0-A10E-A96F-C687-0E993371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64" y="5902293"/>
                <a:ext cx="9798516" cy="369332"/>
              </a:xfrm>
              <a:prstGeom prst="rect">
                <a:avLst/>
              </a:prstGeom>
              <a:blipFill>
                <a:blip r:embed="rId3"/>
                <a:stretch>
                  <a:fillRect l="-518" t="-6667" b="-26667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8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8072C-DC03-A447-E15A-7BCCB177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18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3E779-2A0F-642E-51C6-7FE8F7900E95}"/>
              </a:ext>
            </a:extLst>
          </p:cNvPr>
          <p:cNvSpPr txBox="1"/>
          <p:nvPr/>
        </p:nvSpPr>
        <p:spPr>
          <a:xfrm>
            <a:off x="112562" y="50028"/>
            <a:ext cx="444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Fully Connected (Dense)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B37E5F-9FFC-58C7-6D0B-58C1C9799969}"/>
                  </a:ext>
                </a:extLst>
              </p:cNvPr>
              <p:cNvSpPr txBox="1"/>
              <p:nvPr/>
            </p:nvSpPr>
            <p:spPr>
              <a:xfrm>
                <a:off x="0" y="471166"/>
                <a:ext cx="8077148" cy="2129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LU" dirty="0"/>
                  <a:t>Softmax Activation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M</a:t>
                </a:r>
                <a:r>
                  <a:rPr lang="en-LU" dirty="0"/>
                  <a:t>akes sure the CNN outputs sum to 1.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S</a:t>
                </a:r>
                <a:r>
                  <a:rPr lang="en-LU" dirty="0"/>
                  <a:t>oftmax operations are useful to scale model outputs into probabilities.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Logits after flattening are not scaled between zero to one.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Softmax turn raw scores (logits,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U" dirty="0"/>
                  <a:t>) into probabilities.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B37E5F-9FFC-58C7-6D0B-58C1C9799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1166"/>
                <a:ext cx="8077148" cy="2129878"/>
              </a:xfrm>
              <a:prstGeom prst="rect">
                <a:avLst/>
              </a:prstGeom>
              <a:blipFill>
                <a:blip r:embed="rId2"/>
                <a:stretch>
                  <a:fillRect l="-629" b="-3550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09207-9C5C-ECF1-0EDD-195C44E14F42}"/>
                  </a:ext>
                </a:extLst>
              </p:cNvPr>
              <p:cNvSpPr txBox="1"/>
              <p:nvPr/>
            </p:nvSpPr>
            <p:spPr>
              <a:xfrm>
                <a:off x="771752" y="2684005"/>
                <a:ext cx="10898156" cy="3648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/>
                  <a:t>Logits (before </a:t>
                </a:r>
                <a:r>
                  <a:rPr lang="en-US" b="0" dirty="0" err="1"/>
                  <a:t>sof</a:t>
                </a:r>
                <a:r>
                  <a:rPr lang="en-US" b="0" dirty="0"/>
                  <a:t>tmax):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=[2.0, 0.1]</m:t>
                    </m:r>
                  </m:oMath>
                </a14:m>
                <a:r>
                  <a:rPr lang="en-LU" dirty="0"/>
                  <a:t> – these numbers do not make sense as probabilities – they can be real values and do not sum to 1.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Probabilities (after </a:t>
                </a:r>
                <a:r>
                  <a:rPr lang="en-GB" dirty="0" err="1"/>
                  <a:t>softmax</a:t>
                </a:r>
                <a:r>
                  <a:rPr lang="en-GB" dirty="0"/>
                  <a:t>):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≈0.87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≈0.13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LU" dirty="0"/>
                  <a:t>All values are between 0 and 1, they sum exactly to 1, and the highest value represents the most likely class.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09207-9C5C-ECF1-0EDD-195C44E14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52" y="2684005"/>
                <a:ext cx="10898156" cy="3648371"/>
              </a:xfrm>
              <a:prstGeom prst="rect">
                <a:avLst/>
              </a:prstGeom>
              <a:blipFill>
                <a:blip r:embed="rId3"/>
                <a:stretch>
                  <a:fillRect l="-1281" b="-3125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3FF2B52-F547-D601-662A-37E95EECC00E}"/>
              </a:ext>
            </a:extLst>
          </p:cNvPr>
          <p:cNvSpPr txBox="1"/>
          <p:nvPr/>
        </p:nvSpPr>
        <p:spPr>
          <a:xfrm>
            <a:off x="8610600" y="4757477"/>
            <a:ext cx="310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The model is 87% confident in class 1</a:t>
            </a:r>
          </a:p>
        </p:txBody>
      </p:sp>
    </p:spTree>
    <p:extLst>
      <p:ext uri="{BB962C8B-B14F-4D97-AF65-F5344CB8AC3E}">
        <p14:creationId xmlns:p14="http://schemas.microsoft.com/office/powerpoint/2010/main" val="274774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EAFD7-9AAE-CC94-DF1B-6B1DE31E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19</a:t>
            </a:fld>
            <a:endParaRPr lang="en-L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1EDE2F-20F0-82DE-AC28-F073834CDED7}"/>
                  </a:ext>
                </a:extLst>
              </p:cNvPr>
              <p:cNvSpPr txBox="1"/>
              <p:nvPr/>
            </p:nvSpPr>
            <p:spPr>
              <a:xfrm>
                <a:off x="156626" y="0"/>
                <a:ext cx="11599779" cy="711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LU" b="1" dirty="0"/>
                  <a:t>Why not just normalization instead of softmax?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Normalization just rescales the values (e.g., dividing by sum), but it does not make one class stand out strongly.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Softmax uses exponentials </a:t>
                </a:r>
                <a:r>
                  <a:rPr lang="en-LU" dirty="0">
                    <a:sym typeface="Wingdings" pitchFamily="2" charset="2"/>
                  </a:rPr>
                  <a:t> it amplifies the largest logit, making the model more confident in its top prediction.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>
                    <a:sym typeface="Wingdings" pitchFamily="2" charset="2"/>
                  </a:rPr>
                  <a:t>It is smooth and differentiable, so it works with backpropagation.</a:t>
                </a:r>
              </a:p>
              <a:p>
                <a:pPr>
                  <a:lnSpc>
                    <a:spcPct val="150000"/>
                  </a:lnSpc>
                </a:pPr>
                <a:endParaRPr lang="en-LU" dirty="0"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LU" b="1" dirty="0"/>
                  <a:t>Why not Argmax?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Argmax is a mathematical function that returns the index of the largest value in a list (1D vector)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LU" dirty="0"/>
                  <a:t>t is used to choose the predicted class in classification problems.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LU" dirty="0"/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LU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It gives the position of the highest value, not the value itself.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LU" dirty="0"/>
                  <a:t>t does not tell how confident the model is, just what it think is the best option.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LU" dirty="0"/>
              </a:p>
              <a:p>
                <a:pPr>
                  <a:lnSpc>
                    <a:spcPct val="150000"/>
                  </a:lnSpc>
                </a:pPr>
                <a:r>
                  <a:rPr lang="en-LU" b="1" dirty="0"/>
                  <a:t>Why is Softmax better?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Instead of just picking the largest value, it converts all values into probabilities.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The results </a:t>
                </a:r>
                <a:r>
                  <a:rPr lang="en-GB" dirty="0"/>
                  <a:t>is a probability distribution = all values between 0 and 1 that sum to 1.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It keeps relative confidence between classes.</a:t>
                </a:r>
                <a:endParaRPr lang="en-LU" dirty="0"/>
              </a:p>
              <a:p>
                <a:pPr>
                  <a:lnSpc>
                    <a:spcPct val="150000"/>
                  </a:lnSpc>
                </a:pPr>
                <a:endParaRPr lang="en-L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1EDE2F-20F0-82DE-AC28-F073834C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6" y="0"/>
                <a:ext cx="11599779" cy="7115859"/>
              </a:xfrm>
              <a:prstGeom prst="rect">
                <a:avLst/>
              </a:prstGeom>
              <a:blipFill>
                <a:blip r:embed="rId2"/>
                <a:stretch>
                  <a:fillRect l="-438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17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4F76-FE2E-D921-22F3-ABA1E245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C8A75-BA81-9B1A-C794-A5CD508E9808}"/>
              </a:ext>
            </a:extLst>
          </p:cNvPr>
          <p:cNvSpPr txBox="1"/>
          <p:nvPr/>
        </p:nvSpPr>
        <p:spPr>
          <a:xfrm>
            <a:off x="4996724" y="114300"/>
            <a:ext cx="219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07BCB-9F4A-07F8-DBFB-4C4734452726}"/>
              </a:ext>
            </a:extLst>
          </p:cNvPr>
          <p:cNvSpPr txBox="1"/>
          <p:nvPr/>
        </p:nvSpPr>
        <p:spPr>
          <a:xfrm>
            <a:off x="504413" y="654298"/>
            <a:ext cx="10849387" cy="554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000" b="1" dirty="0"/>
              <a:t>A subset of ML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</a:t>
            </a:r>
            <a:r>
              <a:rPr lang="en-LU" sz="2000" dirty="0"/>
              <a:t>ses artificial neural networks with multiple layers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“Deep” means </a:t>
            </a:r>
            <a:r>
              <a:rPr lang="en-LU" sz="2000" b="1" dirty="0"/>
              <a:t>many hidden layers</a:t>
            </a:r>
            <a:r>
              <a:rPr lang="en-LU" sz="2000" dirty="0"/>
              <a:t>, enabling learning of complex patterns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It transforms the way machines understand, learn, and interact with complex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</a:t>
            </a:r>
            <a:r>
              <a:rPr lang="en-LU" sz="2000" dirty="0"/>
              <a:t>utomatically learns to extract features and patterns from large datasets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Powerful for unstructured data: images, audio, text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Learns from raw data without manual feature engineering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Early layers learn simple features (e.g., edges in images)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Deeper layers learn complex patterns (e.g., object shpaes, context)</a:t>
            </a:r>
          </a:p>
        </p:txBody>
      </p:sp>
    </p:spTree>
    <p:extLst>
      <p:ext uri="{BB962C8B-B14F-4D97-AF65-F5344CB8AC3E}">
        <p14:creationId xmlns:p14="http://schemas.microsoft.com/office/powerpoint/2010/main" val="14055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BF182-8167-8457-EF16-9FE373C8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20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543F3-8485-0A86-6FCB-27F2F253181F}"/>
              </a:ext>
            </a:extLst>
          </p:cNvPr>
          <p:cNvSpPr txBox="1"/>
          <p:nvPr/>
        </p:nvSpPr>
        <p:spPr>
          <a:xfrm>
            <a:off x="263471" y="136525"/>
            <a:ext cx="11928529" cy="500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LU" b="1" dirty="0"/>
              <a:t>What happens after Softmax?</a:t>
            </a:r>
          </a:p>
          <a:p>
            <a:pPr>
              <a:lnSpc>
                <a:spcPct val="200000"/>
              </a:lnSpc>
            </a:pPr>
            <a:endParaRPr lang="en-LU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dirty="0"/>
              <a:t>Once softmax gives us the predicted probabilities, we have: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dirty="0"/>
              <a:t>Loss Computation – calculation of the loss (error) using a suitable loss function like Cross-Entropy.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dirty="0"/>
              <a:t>Gradient Calculation – use of gradient descent to compute how much each weight and bias contributed to the error – this gives us the gradients.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dirty="0"/>
              <a:t>Backpropagation – propagate the error backward through the network to update all the weights and biases (including convolutional kernels).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dirty="0"/>
              <a:t>This cycle repeats for many epochs to improve the model.</a:t>
            </a:r>
          </a:p>
        </p:txBody>
      </p:sp>
    </p:spTree>
    <p:extLst>
      <p:ext uri="{BB962C8B-B14F-4D97-AF65-F5344CB8AC3E}">
        <p14:creationId xmlns:p14="http://schemas.microsoft.com/office/powerpoint/2010/main" val="221520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CAEC0-57A0-B53D-4A66-29D3CC6D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21</a:t>
            </a:fld>
            <a:endParaRPr lang="en-LU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BFA659D-AF0C-24DA-D9C9-73AB082D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86" y="0"/>
            <a:ext cx="458417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5F078E-3C1C-1E23-8A53-64653F7A6813}"/>
              </a:ext>
            </a:extLst>
          </p:cNvPr>
          <p:cNvSpPr txBox="1"/>
          <p:nvPr/>
        </p:nvSpPr>
        <p:spPr>
          <a:xfrm>
            <a:off x="6222029" y="136525"/>
            <a:ext cx="4777142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Conv2d = convolution</a:t>
            </a:r>
          </a:p>
          <a:p>
            <a:pPr>
              <a:lnSpc>
                <a:spcPct val="150000"/>
              </a:lnSpc>
            </a:pPr>
            <a:r>
              <a:rPr lang="en-LU" dirty="0"/>
              <a:t>BatchNorm2d = normalization of feature maps</a:t>
            </a:r>
          </a:p>
          <a:p>
            <a:pPr>
              <a:lnSpc>
                <a:spcPct val="150000"/>
              </a:lnSpc>
            </a:pPr>
            <a:r>
              <a:rPr lang="en-LU" dirty="0"/>
              <a:t>ReLU = activation function</a:t>
            </a:r>
          </a:p>
          <a:p>
            <a:pPr>
              <a:lnSpc>
                <a:spcPct val="150000"/>
              </a:lnSpc>
            </a:pPr>
            <a:r>
              <a:rPr lang="en-LU" dirty="0"/>
              <a:t>MaxPool2d = downsampling (pooling)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25BA6-D932-21E9-88BD-DEB82A9D7DB0}"/>
              </a:ext>
            </a:extLst>
          </p:cNvPr>
          <p:cNvSpPr txBox="1"/>
          <p:nvPr/>
        </p:nvSpPr>
        <p:spPr>
          <a:xfrm>
            <a:off x="6094592" y="2266535"/>
            <a:ext cx="5606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Conv2d(number_of_input_channels, number_of_kernels_applied, kernel_size, padding)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BatchNorm2d(number_of_output_feature_maps)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MaxPool2d(reduce_height_by_number, reduce_width_by_number)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42F8335-1E52-E4FF-7C13-92F08CE4B8FD}"/>
              </a:ext>
            </a:extLst>
          </p:cNvPr>
          <p:cNvSpPr/>
          <p:nvPr/>
        </p:nvSpPr>
        <p:spPr>
          <a:xfrm>
            <a:off x="6018570" y="4691922"/>
            <a:ext cx="203459" cy="92939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F0896-6AB6-8CE5-5C11-8C2EC2DDDC85}"/>
              </a:ext>
            </a:extLst>
          </p:cNvPr>
          <p:cNvSpPr txBox="1"/>
          <p:nvPr/>
        </p:nvSpPr>
        <p:spPr>
          <a:xfrm>
            <a:off x="6825987" y="4833451"/>
            <a:ext cx="414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Classifier – the fully connected (dense) part of the CNN model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0CB5DBC-4F26-DD9E-F5BB-B24F62A0C856}"/>
              </a:ext>
            </a:extLst>
          </p:cNvPr>
          <p:cNvSpPr/>
          <p:nvPr/>
        </p:nvSpPr>
        <p:spPr>
          <a:xfrm>
            <a:off x="6020752" y="5877022"/>
            <a:ext cx="203459" cy="92939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C68B1-5F8C-E70C-1C50-96BE23354BDD}"/>
              </a:ext>
            </a:extLst>
          </p:cNvPr>
          <p:cNvSpPr txBox="1"/>
          <p:nvPr/>
        </p:nvSpPr>
        <p:spPr>
          <a:xfrm>
            <a:off x="6825986" y="5877022"/>
            <a:ext cx="4527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LU" dirty="0"/>
              <a:t>uns the CNN layers: conv, relu, pool,…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Flatten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Runs the fully connected classifier</a:t>
            </a:r>
          </a:p>
        </p:txBody>
      </p:sp>
    </p:spTree>
    <p:extLst>
      <p:ext uri="{BB962C8B-B14F-4D97-AF65-F5344CB8AC3E}">
        <p14:creationId xmlns:p14="http://schemas.microsoft.com/office/powerpoint/2010/main" val="274523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A3137-8F73-ED4E-7211-2AB486B3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22</a:t>
            </a:fld>
            <a:endParaRPr lang="en-LU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6CEA537-E909-D94F-ED53-3582CC5C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8" y="1685561"/>
            <a:ext cx="6225553" cy="323954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FD6F40-5471-03BC-25F5-891DCA472B0F}"/>
              </a:ext>
            </a:extLst>
          </p:cNvPr>
          <p:cNvSpPr/>
          <p:nvPr/>
        </p:nvSpPr>
        <p:spPr>
          <a:xfrm>
            <a:off x="7540053" y="1124262"/>
            <a:ext cx="3963649" cy="5096655"/>
          </a:xfrm>
          <a:prstGeom prst="roundRect">
            <a:avLst/>
          </a:prstGeom>
          <a:solidFill>
            <a:srgbClr val="FFF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>
                <a:solidFill>
                  <a:schemeClr val="tx1"/>
                </a:solidFill>
              </a:rPr>
              <a:t>Your turn:</a:t>
            </a:r>
          </a:p>
          <a:p>
            <a:pPr algn="ctr"/>
            <a:endParaRPr lang="en-LU" dirty="0"/>
          </a:p>
          <a:p>
            <a:pPr algn="ctr"/>
            <a:r>
              <a:rPr lang="en-LU" dirty="0">
                <a:solidFill>
                  <a:schemeClr val="tx1"/>
                </a:solidFill>
              </a:rPr>
              <a:t>Explain what </a:t>
            </a:r>
            <a:r>
              <a:rPr lang="en-GB" dirty="0">
                <a:solidFill>
                  <a:schemeClr val="tx1"/>
                </a:solidFill>
              </a:rPr>
              <a:t>we have in this code: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Is this grayscale or </a:t>
            </a:r>
            <a:r>
              <a:rPr lang="en-GB" dirty="0" err="1">
                <a:solidFill>
                  <a:schemeClr val="tx1"/>
                </a:solidFill>
              </a:rPr>
              <a:t>color</a:t>
            </a:r>
            <a:r>
              <a:rPr lang="en-GB" dirty="0">
                <a:solidFill>
                  <a:schemeClr val="tx1"/>
                </a:solidFill>
              </a:rPr>
              <a:t> image? Why?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What is the kernel size?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How many kernels we apply in both convolutions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How many feature maps we have after first convolution?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If the input image has height=32 pixels and width=32 pixels, what is the output size after first and after second convolution?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What is the size of the output after </a:t>
            </a:r>
            <a:r>
              <a:rPr lang="en-GB" dirty="0" err="1">
                <a:solidFill>
                  <a:schemeClr val="tx1"/>
                </a:solidFill>
              </a:rPr>
              <a:t>MaxPooling</a:t>
            </a:r>
            <a:r>
              <a:rPr lang="en-GB" dirty="0">
                <a:solidFill>
                  <a:schemeClr val="tx1"/>
                </a:solidFill>
              </a:rPr>
              <a:t>?</a:t>
            </a:r>
            <a:endParaRPr lang="en-L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18A83-F223-4D80-2F18-37FA99D90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8A38C-E859-0520-C5DB-DEC7C900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23</a:t>
            </a:fld>
            <a:endParaRPr lang="en-LU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C06CEE9-6B1F-D14C-2064-A7893AE4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5553" cy="323954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060D71-AC5D-AF55-42D7-19F8848D7E41}"/>
              </a:ext>
            </a:extLst>
          </p:cNvPr>
          <p:cNvSpPr/>
          <p:nvPr/>
        </p:nvSpPr>
        <p:spPr>
          <a:xfrm>
            <a:off x="3581401" y="2483006"/>
            <a:ext cx="8455701" cy="3873344"/>
          </a:xfrm>
          <a:prstGeom prst="roundRect">
            <a:avLst/>
          </a:prstGeom>
          <a:solidFill>
            <a:srgbClr val="FFF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>
                <a:solidFill>
                  <a:schemeClr val="tx1"/>
                </a:solidFill>
              </a:rPr>
              <a:t>Answers:</a:t>
            </a:r>
          </a:p>
          <a:p>
            <a:pPr algn="ctr"/>
            <a:endParaRPr lang="en-LU" dirty="0"/>
          </a:p>
          <a:p>
            <a:pPr algn="ctr"/>
            <a:r>
              <a:rPr lang="en-LU" dirty="0">
                <a:solidFill>
                  <a:schemeClr val="tx1"/>
                </a:solidFill>
              </a:rPr>
              <a:t>Explain what </a:t>
            </a:r>
            <a:r>
              <a:rPr lang="en-GB" dirty="0">
                <a:solidFill>
                  <a:schemeClr val="tx1"/>
                </a:solidFill>
              </a:rPr>
              <a:t>we have in this code: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Is the input grayscale or </a:t>
            </a:r>
            <a:r>
              <a:rPr lang="en-GB" dirty="0" err="1">
                <a:solidFill>
                  <a:schemeClr val="tx1"/>
                </a:solidFill>
              </a:rPr>
              <a:t>color</a:t>
            </a:r>
            <a:r>
              <a:rPr lang="en-GB" dirty="0">
                <a:solidFill>
                  <a:schemeClr val="tx1"/>
                </a:solidFill>
              </a:rPr>
              <a:t> image? Why? – it is </a:t>
            </a:r>
            <a:r>
              <a:rPr lang="en-GB" dirty="0" err="1">
                <a:solidFill>
                  <a:schemeClr val="tx1"/>
                </a:solidFill>
              </a:rPr>
              <a:t>color</a:t>
            </a:r>
            <a:r>
              <a:rPr lang="en-GB" dirty="0">
                <a:solidFill>
                  <a:schemeClr val="tx1"/>
                </a:solidFill>
              </a:rPr>
              <a:t> image, since it has 3 channels (RGB).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What is the kernel size? – 3x3x3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How many kernels we apply in both convolutions? – 64 per convolution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How many feature maps we have after first convolution? – 64 (the same number as kernels).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If the input image has height=32 pixels and width=32 pixels, what is the output size after first and after second convolution? – Since padding =1, the output size is the same as the input 32x32.</a:t>
            </a:r>
          </a:p>
          <a:p>
            <a:pPr marL="342900" indent="-342900" algn="ctr">
              <a:buAutoNum type="arabicParenR"/>
            </a:pPr>
            <a:r>
              <a:rPr lang="en-GB" dirty="0">
                <a:solidFill>
                  <a:schemeClr val="tx1"/>
                </a:solidFill>
              </a:rPr>
              <a:t>What is the size of the output after </a:t>
            </a:r>
            <a:r>
              <a:rPr lang="en-GB" dirty="0" err="1">
                <a:solidFill>
                  <a:schemeClr val="tx1"/>
                </a:solidFill>
              </a:rPr>
              <a:t>MaxPooling</a:t>
            </a:r>
            <a:r>
              <a:rPr lang="en-GB" dirty="0">
                <a:solidFill>
                  <a:schemeClr val="tx1"/>
                </a:solidFill>
              </a:rPr>
              <a:t>? - this </a:t>
            </a:r>
            <a:r>
              <a:rPr lang="en-GB" dirty="0" err="1">
                <a:solidFill>
                  <a:schemeClr val="tx1"/>
                </a:solidFill>
              </a:rPr>
              <a:t>MaxPooling</a:t>
            </a:r>
            <a:r>
              <a:rPr lang="en-GB" dirty="0">
                <a:solidFill>
                  <a:schemeClr val="tx1"/>
                </a:solidFill>
              </a:rPr>
              <a:t> reduces both height and width by 2; the output is 16x16</a:t>
            </a:r>
            <a:endParaRPr lang="en-L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28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650A2-8983-D4CA-14A5-6449E2C1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24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2901B-7731-B83B-2368-EA798193B620}"/>
              </a:ext>
            </a:extLst>
          </p:cNvPr>
          <p:cNvSpPr txBox="1"/>
          <p:nvPr/>
        </p:nvSpPr>
        <p:spPr>
          <a:xfrm>
            <a:off x="3768824" y="104932"/>
            <a:ext cx="46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Why Deep Learning needs HPC?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BDE9E-BBC9-3543-BB1E-D961F1FF60D0}"/>
              </a:ext>
            </a:extLst>
          </p:cNvPr>
          <p:cNvSpPr txBox="1"/>
          <p:nvPr/>
        </p:nvSpPr>
        <p:spPr>
          <a:xfrm>
            <a:off x="234845" y="566597"/>
            <a:ext cx="1172230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Deep Learning Models (DNN &amp; CNN) require </a:t>
            </a:r>
            <a:r>
              <a:rPr lang="en-LU" b="1" dirty="0"/>
              <a:t>extensive computation </a:t>
            </a:r>
            <a:r>
              <a:rPr lang="en-LU" dirty="0"/>
              <a:t>to process massive datasets.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Training models on regular computer is often slow, inefficient, or simply not possible.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For massive datasets, with milions of parameters, for complex models with many layers, High-Performance Computing (HPC) becomes essential.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3F38B-192C-D37D-E048-34800C9CD0C9}"/>
              </a:ext>
            </a:extLst>
          </p:cNvPr>
          <p:cNvSpPr txBox="1"/>
          <p:nvPr/>
        </p:nvSpPr>
        <p:spPr>
          <a:xfrm>
            <a:off x="234845" y="2280977"/>
            <a:ext cx="11292591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HPC has large clusters of CPUs and GPUs which accelerate model training, enable parallel computation, and  reduce the time required to tune and deploy deep learning models.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CPU (Central Processing Unit) - a general purpose processor having cores optimized for sequential and branch-heavy operations.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CPUs are suitable for orchestrating model training, pre-processing data, and handling I/O.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GPU (Graphic Processing Unit) – a processor originally designed for rendering graphics, but now widely used in parallel numerical computations.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A GPU consists of many smaller, simpler cores capable of executing operations simultaneously.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GPUs accelerate the training phase by parallelizing the heavy computations involved in backpropagation.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HPC provides the necessary compute power, memory, and throughput.</a:t>
            </a:r>
          </a:p>
        </p:txBody>
      </p:sp>
    </p:spTree>
    <p:extLst>
      <p:ext uri="{BB962C8B-B14F-4D97-AF65-F5344CB8AC3E}">
        <p14:creationId xmlns:p14="http://schemas.microsoft.com/office/powerpoint/2010/main" val="3902323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CFEB8-5D02-A31C-939E-DE2AA685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25</a:t>
            </a:fld>
            <a:endParaRPr lang="en-LU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C9C28C-2C8F-F640-D160-49FB84423146}"/>
              </a:ext>
            </a:extLst>
          </p:cNvPr>
          <p:cNvSpPr/>
          <p:nvPr/>
        </p:nvSpPr>
        <p:spPr>
          <a:xfrm>
            <a:off x="157270" y="1329095"/>
            <a:ext cx="3789315" cy="4628595"/>
          </a:xfrm>
          <a:prstGeom prst="roundRect">
            <a:avLst/>
          </a:prstGeom>
          <a:solidFill>
            <a:srgbClr val="FFF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sz="2000" b="1" dirty="0">
                <a:solidFill>
                  <a:schemeClr val="tx1"/>
                </a:solidFill>
              </a:rPr>
              <a:t>Sequential (serial) computing</a:t>
            </a:r>
          </a:p>
          <a:p>
            <a:pPr algn="ctr"/>
            <a:endParaRPr lang="en-L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>
                <a:solidFill>
                  <a:schemeClr val="tx1"/>
                </a:solidFill>
              </a:rPr>
              <a:t>All operations are performed sequentially using single core processor;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</a:t>
            </a:r>
            <a:r>
              <a:rPr lang="en-LU" dirty="0">
                <a:solidFill>
                  <a:schemeClr val="tx1"/>
                </a:solidFill>
              </a:rPr>
              <a:t>an exectute 1 instruction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LU" dirty="0">
                <a:solidFill>
                  <a:schemeClr val="tx1"/>
                </a:solidFill>
              </a:rPr>
              <a:t>ll layers and computations happen in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>
                <a:solidFill>
                  <a:schemeClr val="tx1"/>
                </a:solidFill>
              </a:rPr>
              <a:t>It is slower, especially with large datasets or complex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b="1" dirty="0">
                <a:solidFill>
                  <a:schemeClr val="tx1"/>
                </a:solidFill>
              </a:rPr>
              <a:t>Simple but not efficient!</a:t>
            </a:r>
          </a:p>
          <a:p>
            <a:pPr algn="ctr"/>
            <a:endParaRPr lang="en-LU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C5C153-B668-33CA-4E11-0B7685B3A612}"/>
              </a:ext>
            </a:extLst>
          </p:cNvPr>
          <p:cNvSpPr/>
          <p:nvPr/>
        </p:nvSpPr>
        <p:spPr>
          <a:xfrm>
            <a:off x="4100763" y="2089042"/>
            <a:ext cx="3789315" cy="2861788"/>
          </a:xfrm>
          <a:prstGeom prst="roundRect">
            <a:avLst/>
          </a:prstGeom>
          <a:solidFill>
            <a:srgbClr val="FFF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sz="2000" b="1" dirty="0">
                <a:solidFill>
                  <a:schemeClr val="tx1"/>
                </a:solidFill>
              </a:rPr>
              <a:t>Parallel computing</a:t>
            </a:r>
          </a:p>
          <a:p>
            <a:pPr algn="ctr"/>
            <a:endParaRPr lang="en-L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task is split into smaller subtasks processed simultaneously across multiple cores or processors within a single node (machine)</a:t>
            </a:r>
            <a:endParaRPr lang="en-L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>
                <a:solidFill>
                  <a:schemeClr val="tx1"/>
                </a:solidFill>
              </a:rPr>
              <a:t>One machine, many cores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D1FF51-5FE9-0837-E115-4CEB8BE2F144}"/>
              </a:ext>
            </a:extLst>
          </p:cNvPr>
          <p:cNvSpPr/>
          <p:nvPr/>
        </p:nvSpPr>
        <p:spPr>
          <a:xfrm>
            <a:off x="8044256" y="2144048"/>
            <a:ext cx="4077325" cy="2569904"/>
          </a:xfrm>
          <a:prstGeom prst="roundRect">
            <a:avLst/>
          </a:prstGeom>
          <a:solidFill>
            <a:srgbClr val="FFF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sz="2000" b="1" dirty="0">
                <a:solidFill>
                  <a:schemeClr val="tx1"/>
                </a:solidFill>
              </a:rPr>
              <a:t>Distributed parallel computing</a:t>
            </a:r>
          </a:p>
          <a:p>
            <a:pPr algn="ctr"/>
            <a:endParaRPr lang="en-L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computations are split across multiple machines (nodes)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These nodes communicate over a network to work on the same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 machines, each with their own cores, working together</a:t>
            </a:r>
            <a:endParaRPr lang="en-LU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0F89E-F660-A750-2E44-6F05CE51A136}"/>
              </a:ext>
            </a:extLst>
          </p:cNvPr>
          <p:cNvSpPr txBox="1"/>
          <p:nvPr/>
        </p:nvSpPr>
        <p:spPr>
          <a:xfrm>
            <a:off x="3935921" y="39985"/>
            <a:ext cx="432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High Performance Computing</a:t>
            </a:r>
          </a:p>
        </p:txBody>
      </p:sp>
    </p:spTree>
    <p:extLst>
      <p:ext uri="{BB962C8B-B14F-4D97-AF65-F5344CB8AC3E}">
        <p14:creationId xmlns:p14="http://schemas.microsoft.com/office/powerpoint/2010/main" val="3514293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2B974-0129-38A9-28AD-3B138EDD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26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980F6-B457-D92E-CD39-5EC7858DD1CE}"/>
              </a:ext>
            </a:extLst>
          </p:cNvPr>
          <p:cNvSpPr txBox="1"/>
          <p:nvPr/>
        </p:nvSpPr>
        <p:spPr>
          <a:xfrm>
            <a:off x="5452137" y="154983"/>
            <a:ext cx="128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PyTorch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49FA8-3B9F-9A7A-FEE9-681AC4BDF481}"/>
              </a:ext>
            </a:extLst>
          </p:cNvPr>
          <p:cNvSpPr txBox="1"/>
          <p:nvPr/>
        </p:nvSpPr>
        <p:spPr>
          <a:xfrm>
            <a:off x="247973" y="805912"/>
            <a:ext cx="814703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PyTorch is an open-source ML framework developed by Meta 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Widely used for building and training deep learning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LU" dirty="0"/>
              <a:t>upports tensors operations, automatic differentiation, and GPU acceleration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LU" dirty="0"/>
              <a:t>t </a:t>
            </a:r>
            <a:r>
              <a:rPr lang="en-GB" dirty="0"/>
              <a:t>is easy to integrate within the Python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1C3BB-F443-B81B-48D5-A11F753DBFF5}"/>
              </a:ext>
            </a:extLst>
          </p:cNvPr>
          <p:cNvSpPr txBox="1"/>
          <p:nvPr/>
        </p:nvSpPr>
        <p:spPr>
          <a:xfrm>
            <a:off x="247973" y="2520292"/>
            <a:ext cx="7023526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PyTorch is used for: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Building neural networks (CNNs, RNNs, Transformers, GANs, etc.)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LU" dirty="0"/>
              <a:t>raining DL models on large datasets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Reseacrh and prototyping (easy debugging and flexible)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Production (using TorchScript, ONNX, TensorRT, etc.)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C3E8DA-7BB0-E02A-ABE0-60FCF8767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9" y="4964112"/>
            <a:ext cx="6807200" cy="1574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5C6497-745A-4459-AE41-79331DA1A7B0}"/>
              </a:ext>
            </a:extLst>
          </p:cNvPr>
          <p:cNvSpPr/>
          <p:nvPr/>
        </p:nvSpPr>
        <p:spPr>
          <a:xfrm>
            <a:off x="3488411" y="6168325"/>
            <a:ext cx="3783088" cy="196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1ECA4-E7DD-BD37-6AC6-AB85A5FCD477}"/>
              </a:ext>
            </a:extLst>
          </p:cNvPr>
          <p:cNvSpPr txBox="1"/>
          <p:nvPr/>
        </p:nvSpPr>
        <p:spPr>
          <a:xfrm>
            <a:off x="8580895" y="1689295"/>
            <a:ext cx="3363132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PyTorch Modules we will use: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LU" dirty="0"/>
              <a:t>orch: Tensors, models, losses, optimizers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LU" dirty="0"/>
              <a:t>orch.nn: neural network layers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LU" dirty="0"/>
              <a:t>orch.optim: optimizers like Adam, SGD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LU" dirty="0"/>
              <a:t>orchvision: datasets and image transforms</a:t>
            </a:r>
          </a:p>
        </p:txBody>
      </p:sp>
    </p:spTree>
    <p:extLst>
      <p:ext uri="{BB962C8B-B14F-4D97-AF65-F5344CB8AC3E}">
        <p14:creationId xmlns:p14="http://schemas.microsoft.com/office/powerpoint/2010/main" val="576782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833AE-AE2F-A1ED-585C-DF3E7F70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27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D0728-F00D-B7E7-0917-C44F408DE18C}"/>
              </a:ext>
            </a:extLst>
          </p:cNvPr>
          <p:cNvSpPr txBox="1"/>
          <p:nvPr/>
        </p:nvSpPr>
        <p:spPr>
          <a:xfrm>
            <a:off x="5452137" y="124892"/>
            <a:ext cx="128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PyTorch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710D7-56B3-D92C-D2C4-42A5573322CA}"/>
              </a:ext>
            </a:extLst>
          </p:cNvPr>
          <p:cNvSpPr txBox="1"/>
          <p:nvPr/>
        </p:nvSpPr>
        <p:spPr>
          <a:xfrm>
            <a:off x="205293" y="644177"/>
            <a:ext cx="1012540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When using PyTorch, we need to specify where to run tensors and models: on the CPU or the GPU.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b="1" dirty="0"/>
              <a:t>PyTorch does not autmoatically move tensors or models to GPU.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We must explicitly define the device and move both the model and data to it.</a:t>
            </a:r>
          </a:p>
        </p:txBody>
      </p:sp>
      <p:pic>
        <p:nvPicPr>
          <p:cNvPr id="3" name="Picture 2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9D5A0C53-6675-D922-103A-56C8315A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3" y="2258414"/>
            <a:ext cx="7772400" cy="1156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DB764-01D3-F9D8-B2BA-25C00C914D08}"/>
              </a:ext>
            </a:extLst>
          </p:cNvPr>
          <p:cNvSpPr txBox="1"/>
          <p:nvPr/>
        </p:nvSpPr>
        <p:spPr>
          <a:xfrm>
            <a:off x="205293" y="3730591"/>
            <a:ext cx="7581756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Use “cpu” to run on CPU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Use “cuda” to run on GPU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D</a:t>
            </a:r>
            <a:r>
              <a:rPr lang="en-LU" b="1" dirty="0"/>
              <a:t>ata and model must be on the same device to avoid runtime errors.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Use .to(device) to move tensors or models</a:t>
            </a:r>
          </a:p>
        </p:txBody>
      </p:sp>
    </p:spTree>
    <p:extLst>
      <p:ext uri="{BB962C8B-B14F-4D97-AF65-F5344CB8AC3E}">
        <p14:creationId xmlns:p14="http://schemas.microsoft.com/office/powerpoint/2010/main" val="1490781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01905-EB54-CDAA-BAE7-54E98EB5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28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D77B7-69D2-461C-0534-04E172D3AD9C}"/>
              </a:ext>
            </a:extLst>
          </p:cNvPr>
          <p:cNvSpPr txBox="1"/>
          <p:nvPr/>
        </p:nvSpPr>
        <p:spPr>
          <a:xfrm>
            <a:off x="5452137" y="124892"/>
            <a:ext cx="128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PyTorch</a:t>
            </a:r>
          </a:p>
        </p:txBody>
      </p:sp>
      <p:pic>
        <p:nvPicPr>
          <p:cNvPr id="8" name="Picture 7" descr="A computer code with text&#10;&#10;AI-generated content may be incorrect.">
            <a:extLst>
              <a:ext uri="{FF2B5EF4-FFF2-40B4-BE49-F238E27FC236}">
                <a16:creationId xmlns:a16="http://schemas.microsoft.com/office/drawing/2014/main" id="{9F868A9C-30EF-CB32-8C30-9ED2584F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" y="1403219"/>
            <a:ext cx="577850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D966CA-31FC-75C8-273B-412DCECD6616}"/>
              </a:ext>
            </a:extLst>
          </p:cNvPr>
          <p:cNvSpPr txBox="1"/>
          <p:nvPr/>
        </p:nvSpPr>
        <p:spPr>
          <a:xfrm>
            <a:off x="1176609" y="914400"/>
            <a:ext cx="406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Sequential training (single CPU or GPU)</a:t>
            </a:r>
          </a:p>
        </p:txBody>
      </p:sp>
      <p:pic>
        <p:nvPicPr>
          <p:cNvPr id="11" name="Picture 10" descr="A close up of words&#10;&#10;AI-generated content may be incorrect.">
            <a:extLst>
              <a:ext uri="{FF2B5EF4-FFF2-40B4-BE49-F238E27FC236}">
                <a16:creationId xmlns:a16="http://schemas.microsoft.com/office/drawing/2014/main" id="{F534BEC9-9675-5C2C-C6FF-4B792B30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" y="3833837"/>
            <a:ext cx="5778500" cy="845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E180C2-DDBB-2676-25FD-FF4430289178}"/>
              </a:ext>
            </a:extLst>
          </p:cNvPr>
          <p:cNvSpPr txBox="1"/>
          <p:nvPr/>
        </p:nvSpPr>
        <p:spPr>
          <a:xfrm>
            <a:off x="127764" y="3422752"/>
            <a:ext cx="615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Parallel programming – (single node, multi-core CPU or GPU)</a:t>
            </a:r>
          </a:p>
        </p:txBody>
      </p:sp>
      <p:pic>
        <p:nvPicPr>
          <p:cNvPr id="15" name="Picture 1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2DF670A-A948-7B56-F918-6AE63B024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547" y="1317107"/>
            <a:ext cx="5687928" cy="1508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FB88FA-6A9E-BE81-B7F5-7D96A6ED8D07}"/>
              </a:ext>
            </a:extLst>
          </p:cNvPr>
          <p:cNvSpPr txBox="1"/>
          <p:nvPr/>
        </p:nvSpPr>
        <p:spPr>
          <a:xfrm>
            <a:off x="7445829" y="3053420"/>
            <a:ext cx="3675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</a:t>
            </a:r>
            <a:r>
              <a:rPr lang="en-LU" dirty="0"/>
              <a:t>nitialize the process group</a:t>
            </a:r>
          </a:p>
          <a:p>
            <a:pPr marL="285750" indent="-285750">
              <a:buFontTx/>
              <a:buChar char="-"/>
            </a:pPr>
            <a:r>
              <a:rPr lang="en-GB" dirty="0"/>
              <a:t>W</a:t>
            </a:r>
            <a:r>
              <a:rPr lang="en-LU" dirty="0"/>
              <a:t>rap model with DDP</a:t>
            </a:r>
          </a:p>
          <a:p>
            <a:pPr marL="285750" indent="-285750">
              <a:buFontTx/>
              <a:buChar char="-"/>
            </a:pPr>
            <a:r>
              <a:rPr lang="en-LU" dirty="0"/>
              <a:t>Use distributed sampler for data</a:t>
            </a:r>
          </a:p>
          <a:p>
            <a:pPr marL="285750" indent="-285750">
              <a:buFontTx/>
              <a:buChar char="-"/>
            </a:pPr>
            <a:r>
              <a:rPr lang="en-GB" dirty="0"/>
              <a:t>S</a:t>
            </a:r>
            <a:r>
              <a:rPr lang="en-LU" dirty="0"/>
              <a:t>pawn process</a:t>
            </a:r>
          </a:p>
          <a:p>
            <a:pPr marL="285750" indent="-285750">
              <a:buFontTx/>
              <a:buChar char="-"/>
            </a:pPr>
            <a:r>
              <a:rPr lang="en-GB" dirty="0"/>
              <a:t>C</a:t>
            </a:r>
            <a:r>
              <a:rPr lang="en-LU" dirty="0"/>
              <a:t>leanup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DE178-03FF-EC67-792B-8E4B5FBF50A5}"/>
              </a:ext>
            </a:extLst>
          </p:cNvPr>
          <p:cNvSpPr txBox="1"/>
          <p:nvPr/>
        </p:nvSpPr>
        <p:spPr>
          <a:xfrm>
            <a:off x="7977448" y="904582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Distributed Data Parallel</a:t>
            </a:r>
          </a:p>
        </p:txBody>
      </p:sp>
    </p:spTree>
    <p:extLst>
      <p:ext uri="{BB962C8B-B14F-4D97-AF65-F5344CB8AC3E}">
        <p14:creationId xmlns:p14="http://schemas.microsoft.com/office/powerpoint/2010/main" val="2886527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8FFF6-F957-15C9-FADC-59A7EE1D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29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6A746-404B-367C-D439-5FE582481A83}"/>
              </a:ext>
            </a:extLst>
          </p:cNvPr>
          <p:cNvSpPr txBox="1"/>
          <p:nvPr/>
        </p:nvSpPr>
        <p:spPr>
          <a:xfrm>
            <a:off x="2420218" y="0"/>
            <a:ext cx="735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Running the CNN model on CPU without parallelism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B7D332E-F50B-9CE1-82FE-E58818B7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263"/>
            <a:ext cx="3601853" cy="5388429"/>
          </a:xfrm>
          <a:prstGeom prst="rect">
            <a:avLst/>
          </a:prstGeom>
        </p:spPr>
      </p:pic>
      <p:pic>
        <p:nvPicPr>
          <p:cNvPr id="10" name="Picture 9" descr="A computer code with text&#10;&#10;AI-generated content may be incorrect.">
            <a:extLst>
              <a:ext uri="{FF2B5EF4-FFF2-40B4-BE49-F238E27FC236}">
                <a16:creationId xmlns:a16="http://schemas.microsoft.com/office/drawing/2014/main" id="{9803935B-EAD8-752C-7ECF-640776B1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53" y="605939"/>
            <a:ext cx="6616700" cy="2690678"/>
          </a:xfrm>
          <a:prstGeom prst="rect">
            <a:avLst/>
          </a:prstGeom>
        </p:spPr>
      </p:pic>
      <p:pic>
        <p:nvPicPr>
          <p:cNvPr id="12" name="Picture 1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0B7B4F0-6C9A-345F-2E1F-7DB29371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853" y="3226324"/>
            <a:ext cx="5244738" cy="3033486"/>
          </a:xfrm>
          <a:prstGeom prst="rect">
            <a:avLst/>
          </a:prstGeom>
        </p:spPr>
      </p:pic>
      <p:pic>
        <p:nvPicPr>
          <p:cNvPr id="14" name="Picture 13" descr="A close-up of a website&#10;&#10;AI-generated content may be incorrect.">
            <a:extLst>
              <a:ext uri="{FF2B5EF4-FFF2-40B4-BE49-F238E27FC236}">
                <a16:creationId xmlns:a16="http://schemas.microsoft.com/office/drawing/2014/main" id="{2C405F4D-95D6-E077-A81C-D8235A5E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071" y="6267559"/>
            <a:ext cx="2557151" cy="542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48DBCE-9ECC-46EC-46F1-B9A5004731B7}"/>
              </a:ext>
            </a:extLst>
          </p:cNvPr>
          <p:cNvSpPr txBox="1"/>
          <p:nvPr/>
        </p:nvSpPr>
        <p:spPr>
          <a:xfrm>
            <a:off x="1125506" y="6075144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CNN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E53CFA-50DF-DF68-E0B8-3C2631CA2485}"/>
              </a:ext>
            </a:extLst>
          </p:cNvPr>
          <p:cNvSpPr/>
          <p:nvPr/>
        </p:nvSpPr>
        <p:spPr>
          <a:xfrm>
            <a:off x="8610600" y="2302329"/>
            <a:ext cx="1371600" cy="4735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05707-9B75-287D-424D-80487955DFED}"/>
              </a:ext>
            </a:extLst>
          </p:cNvPr>
          <p:cNvSpPr txBox="1"/>
          <p:nvPr/>
        </p:nvSpPr>
        <p:spPr>
          <a:xfrm>
            <a:off x="6430644" y="4482704"/>
            <a:ext cx="2179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</a:t>
            </a:r>
            <a:r>
              <a:rPr lang="en-LU" sz="1400" dirty="0"/>
              <a:t>oads one batch at a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015484-B25E-4EA2-B1FE-FD96E2B90753}"/>
              </a:ext>
            </a:extLst>
          </p:cNvPr>
          <p:cNvSpPr txBox="1"/>
          <p:nvPr/>
        </p:nvSpPr>
        <p:spPr>
          <a:xfrm>
            <a:off x="7848813" y="4636593"/>
            <a:ext cx="4221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Each batch of inputs and labels is moved to the CPU</a:t>
            </a:r>
            <a:endParaRPr lang="en-LU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7E874-3DB8-08BB-C09D-EC7FA145764E}"/>
              </a:ext>
            </a:extLst>
          </p:cNvPr>
          <p:cNvSpPr txBox="1"/>
          <p:nvPr/>
        </p:nvSpPr>
        <p:spPr>
          <a:xfrm>
            <a:off x="5668857" y="4798230"/>
            <a:ext cx="5244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Clears the gradient before computing them (sequential operation)</a:t>
            </a:r>
            <a:endParaRPr lang="en-LU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47800-01C2-5DA0-547A-83EC9B82002B}"/>
              </a:ext>
            </a:extLst>
          </p:cNvPr>
          <p:cNvSpPr txBox="1"/>
          <p:nvPr/>
        </p:nvSpPr>
        <p:spPr>
          <a:xfrm>
            <a:off x="5820225" y="4959867"/>
            <a:ext cx="266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Each input is processed in order</a:t>
            </a:r>
            <a:endParaRPr lang="en-L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F5DCE-80D0-991E-1571-10AC63F4C274}"/>
              </a:ext>
            </a:extLst>
          </p:cNvPr>
          <p:cNvSpPr txBox="1"/>
          <p:nvPr/>
        </p:nvSpPr>
        <p:spPr>
          <a:xfrm>
            <a:off x="6311308" y="6550223"/>
            <a:ext cx="4370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Clearly shows the model is explicitly set to run on CPU</a:t>
            </a:r>
            <a:endParaRPr lang="en-LU" sz="1400" dirty="0"/>
          </a:p>
        </p:txBody>
      </p:sp>
    </p:spTree>
    <p:extLst>
      <p:ext uri="{BB962C8B-B14F-4D97-AF65-F5344CB8AC3E}">
        <p14:creationId xmlns:p14="http://schemas.microsoft.com/office/powerpoint/2010/main" val="358183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7D885-3D85-321D-FD42-14B609452ACB}"/>
              </a:ext>
            </a:extLst>
          </p:cNvPr>
          <p:cNvSpPr txBox="1"/>
          <p:nvPr/>
        </p:nvSpPr>
        <p:spPr>
          <a:xfrm>
            <a:off x="3499071" y="270817"/>
            <a:ext cx="519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Deep Learning vs. Machine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46DA2C-F60E-C508-9850-2BD23BC95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02852"/>
              </p:ext>
            </p:extLst>
          </p:nvPr>
        </p:nvGraphicFramePr>
        <p:xfrm>
          <a:off x="990600" y="1832169"/>
          <a:ext cx="10210800" cy="3193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3600">
                  <a:extLst>
                    <a:ext uri="{9D8B030D-6E8A-4147-A177-3AD203B41FA5}">
                      <a16:colId xmlns:a16="http://schemas.microsoft.com/office/drawing/2014/main" val="3123506725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66649371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651571534"/>
                    </a:ext>
                  </a:extLst>
                </a:gridCol>
              </a:tblGrid>
              <a:tr h="387198">
                <a:tc>
                  <a:txBody>
                    <a:bodyPr/>
                    <a:lstStyle/>
                    <a:p>
                      <a:pPr algn="l"/>
                      <a:endParaRPr lang="en-L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b="1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Deep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41944"/>
                  </a:ext>
                </a:extLst>
              </a:tr>
              <a:tr h="668314">
                <a:tc>
                  <a:txBody>
                    <a:bodyPr/>
                    <a:lstStyle/>
                    <a:p>
                      <a:pPr algn="l"/>
                      <a:r>
                        <a:rPr lang="en-LU" sz="2000" b="1" dirty="0"/>
                        <a:t>Feature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Automatic (learned from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976933"/>
                  </a:ext>
                </a:extLst>
              </a:tr>
              <a:tr h="387198">
                <a:tc>
                  <a:txBody>
                    <a:bodyPr/>
                    <a:lstStyle/>
                    <a:p>
                      <a:pPr algn="l"/>
                      <a:r>
                        <a:rPr lang="en-LU" sz="2000" b="1" dirty="0"/>
                        <a:t>Data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/>
                        <a:t>Low to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High (large datasets)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83912"/>
                  </a:ext>
                </a:extLst>
              </a:tr>
              <a:tr h="387198">
                <a:tc>
                  <a:txBody>
                    <a:bodyPr/>
                    <a:lstStyle/>
                    <a:p>
                      <a:pPr algn="l"/>
                      <a:r>
                        <a:rPr lang="en-LU" sz="2000" b="1" dirty="0"/>
                        <a:t>Model Interpretability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/>
                        <a:t>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72904"/>
                  </a:ext>
                </a:extLst>
              </a:tr>
              <a:tr h="668314"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E</a:t>
                      </a:r>
                      <a:r>
                        <a:rPr lang="en-LU" sz="2000" b="1" dirty="0"/>
                        <a:t>xecution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/>
                        <a:t>Faster on small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Slower (training is compute-heavy)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776402"/>
                  </a:ext>
                </a:extLst>
              </a:tr>
              <a:tr h="668314">
                <a:tc>
                  <a:txBody>
                    <a:bodyPr/>
                    <a:lstStyle/>
                    <a:p>
                      <a:pPr algn="l"/>
                      <a:r>
                        <a:rPr lang="en-LU" sz="2000" b="1" dirty="0"/>
                        <a:t>Accuracy on Complex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27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49E4B6-B422-737A-0DAF-4733D4AF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16748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0CE42-8133-3068-AB70-2E07E556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30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842DE-5355-ACF0-BA64-742C59F887B3}"/>
              </a:ext>
            </a:extLst>
          </p:cNvPr>
          <p:cNvSpPr txBox="1"/>
          <p:nvPr/>
        </p:nvSpPr>
        <p:spPr>
          <a:xfrm>
            <a:off x="2420218" y="136525"/>
            <a:ext cx="735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Running the CNN model on CPU without parallelism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DFB7D-2D83-A324-2089-B864CD192256}"/>
              </a:ext>
            </a:extLst>
          </p:cNvPr>
          <p:cNvGrpSpPr/>
          <p:nvPr/>
        </p:nvGrpSpPr>
        <p:grpSpPr>
          <a:xfrm>
            <a:off x="185058" y="2261067"/>
            <a:ext cx="7097485" cy="3679358"/>
            <a:chOff x="315686" y="903443"/>
            <a:chExt cx="7942150" cy="4162880"/>
          </a:xfrm>
        </p:grpSpPr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A0F2416-7C39-B7FC-6D51-FB19F9714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686" y="903443"/>
              <a:ext cx="7942150" cy="41628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F49B85-3F3D-DB8F-C4FB-A03CF5E7863D}"/>
                </a:ext>
              </a:extLst>
            </p:cNvPr>
            <p:cNvSpPr/>
            <p:nvPr/>
          </p:nvSpPr>
          <p:spPr>
            <a:xfrm>
              <a:off x="1956704" y="2903240"/>
              <a:ext cx="244928" cy="1632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35E05B-BE7D-24EF-8EE2-5887A0D848AB}"/>
                </a:ext>
              </a:extLst>
            </p:cNvPr>
            <p:cNvSpPr/>
            <p:nvPr/>
          </p:nvSpPr>
          <p:spPr>
            <a:xfrm>
              <a:off x="2671417" y="3066526"/>
              <a:ext cx="244928" cy="1632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7DB62D-C3D5-73F6-A53C-21060CD8758F}"/>
                </a:ext>
              </a:extLst>
            </p:cNvPr>
            <p:cNvSpPr/>
            <p:nvPr/>
          </p:nvSpPr>
          <p:spPr>
            <a:xfrm>
              <a:off x="1717216" y="3290136"/>
              <a:ext cx="244928" cy="1632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BF18B-9679-D905-ABB8-4439CE88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8" y="642228"/>
            <a:ext cx="6299200" cy="1574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FEB58C-1149-7CE5-91B4-8A600075ACD7}"/>
              </a:ext>
            </a:extLst>
          </p:cNvPr>
          <p:cNvSpPr/>
          <p:nvPr/>
        </p:nvSpPr>
        <p:spPr>
          <a:xfrm>
            <a:off x="3285671" y="1812471"/>
            <a:ext cx="1237342" cy="2775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C4320-EE2E-4C1D-B8F2-276A2CCF3579}"/>
              </a:ext>
            </a:extLst>
          </p:cNvPr>
          <p:cNvSpPr txBox="1"/>
          <p:nvPr/>
        </p:nvSpPr>
        <p:spPr>
          <a:xfrm>
            <a:off x="7028583" y="889141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Ctrl+o = to save script</a:t>
            </a:r>
            <a:br>
              <a:rPr lang="en-LU" dirty="0"/>
            </a:br>
            <a:r>
              <a:rPr lang="en-LU" dirty="0"/>
              <a:t>Enter</a:t>
            </a:r>
          </a:p>
          <a:p>
            <a:r>
              <a:rPr lang="en-LU" dirty="0"/>
              <a:t>Ctrl+X = to exit</a:t>
            </a: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E60CCE-3FCF-81A8-A30B-6BBAD7F3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038" y="5476335"/>
            <a:ext cx="5515427" cy="13816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8BCA2C-520C-F526-D837-E7F5903306BB}"/>
              </a:ext>
            </a:extLst>
          </p:cNvPr>
          <p:cNvSpPr/>
          <p:nvPr/>
        </p:nvSpPr>
        <p:spPr>
          <a:xfrm>
            <a:off x="5666014" y="6538912"/>
            <a:ext cx="1485900" cy="1825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3752F0-1836-8117-E5AF-19DB704C044F}"/>
              </a:ext>
            </a:extLst>
          </p:cNvPr>
          <p:cNvSpPr/>
          <p:nvPr/>
        </p:nvSpPr>
        <p:spPr>
          <a:xfrm>
            <a:off x="8174345" y="1883752"/>
            <a:ext cx="3728356" cy="4085107"/>
          </a:xfrm>
          <a:prstGeom prst="roundRect">
            <a:avLst/>
          </a:prstGeom>
          <a:solidFill>
            <a:srgbClr val="FFF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>
                <a:solidFill>
                  <a:schemeClr val="tx1"/>
                </a:solidFill>
              </a:rPr>
              <a:t>Your turn:</a:t>
            </a:r>
          </a:p>
          <a:p>
            <a:pPr algn="ctr"/>
            <a:endParaRPr lang="en-LU" dirty="0">
              <a:solidFill>
                <a:schemeClr val="tx1"/>
              </a:solidFill>
            </a:endParaRPr>
          </a:p>
          <a:p>
            <a:pPr algn="ctr"/>
            <a:r>
              <a:rPr lang="en-LU" dirty="0">
                <a:solidFill>
                  <a:schemeClr val="tx1"/>
                </a:solidFill>
              </a:rPr>
              <a:t>Write the BATCH script and run it on HPC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-Set a meaningful job name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-S</a:t>
            </a:r>
            <a:r>
              <a:rPr lang="en-LU" dirty="0">
                <a:solidFill>
                  <a:schemeClr val="tx1"/>
                </a:solidFill>
              </a:rPr>
              <a:t>pecify the time limit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-R</a:t>
            </a:r>
            <a:r>
              <a:rPr lang="en-LU" dirty="0">
                <a:solidFill>
                  <a:schemeClr val="tx1"/>
                </a:solidFill>
              </a:rPr>
              <a:t>equest 1 task and n CPUs per task (what is n for sequential?)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-Request enough of memory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-Activate the environment properly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 Run your Python script</a:t>
            </a:r>
          </a:p>
        </p:txBody>
      </p:sp>
    </p:spTree>
    <p:extLst>
      <p:ext uri="{BB962C8B-B14F-4D97-AF65-F5344CB8AC3E}">
        <p14:creationId xmlns:p14="http://schemas.microsoft.com/office/powerpoint/2010/main" val="1296252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6CD18-0F01-1AE9-7537-40527B43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31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15C9E-42B9-0E0B-0241-5AB96E2063CA}"/>
              </a:ext>
            </a:extLst>
          </p:cNvPr>
          <p:cNvSpPr txBox="1"/>
          <p:nvPr/>
        </p:nvSpPr>
        <p:spPr>
          <a:xfrm>
            <a:off x="228599" y="14994"/>
            <a:ext cx="32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To check the status of your job:</a:t>
            </a:r>
          </a:p>
        </p:txBody>
      </p:sp>
      <p:pic>
        <p:nvPicPr>
          <p:cNvPr id="7" name="Picture 6" descr="A close-up of a number&#10;&#10;AI-generated content may be incorrect.">
            <a:extLst>
              <a:ext uri="{FF2B5EF4-FFF2-40B4-BE49-F238E27FC236}">
                <a16:creationId xmlns:a16="http://schemas.microsoft.com/office/drawing/2014/main" id="{FA6BF65F-1173-5ED7-F2A0-F0F6D427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59147"/>
            <a:ext cx="6319157" cy="10064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0FCD70-EC24-CBAC-3863-1FE815DC3295}"/>
              </a:ext>
            </a:extLst>
          </p:cNvPr>
          <p:cNvSpPr/>
          <p:nvPr/>
        </p:nvSpPr>
        <p:spPr>
          <a:xfrm>
            <a:off x="4278086" y="1083061"/>
            <a:ext cx="2090057" cy="3870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5AAA72-1C4F-B823-AD9E-C72BEBB4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915190"/>
            <a:ext cx="6906987" cy="562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8EBC3-B6C9-9193-01BC-51E4F8AFC43A}"/>
              </a:ext>
            </a:extLst>
          </p:cNvPr>
          <p:cNvSpPr txBox="1"/>
          <p:nvPr/>
        </p:nvSpPr>
        <p:spPr>
          <a:xfrm>
            <a:off x="228599" y="1537746"/>
            <a:ext cx="212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To check the errors: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535E76-E9F9-276F-A217-04E7B3DAC617}"/>
              </a:ext>
            </a:extLst>
          </p:cNvPr>
          <p:cNvSpPr/>
          <p:nvPr/>
        </p:nvSpPr>
        <p:spPr>
          <a:xfrm>
            <a:off x="4278086" y="1898627"/>
            <a:ext cx="2726871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B2B992-3F6A-4241-3F20-E969DC6C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2847093"/>
            <a:ext cx="7905601" cy="29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318D45-EF5B-74A6-3781-03ED17FA79CC}"/>
              </a:ext>
            </a:extLst>
          </p:cNvPr>
          <p:cNvSpPr txBox="1"/>
          <p:nvPr/>
        </p:nvSpPr>
        <p:spPr>
          <a:xfrm>
            <a:off x="228599" y="2510862"/>
            <a:ext cx="462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To follow the errors while the code is running: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33B84-5F26-2743-4E0A-8CF04A080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45" y="3484793"/>
            <a:ext cx="7723415" cy="250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3A4345-AEE8-35ED-A261-068061DF0375}"/>
              </a:ext>
            </a:extLst>
          </p:cNvPr>
          <p:cNvSpPr txBox="1"/>
          <p:nvPr/>
        </p:nvSpPr>
        <p:spPr>
          <a:xfrm>
            <a:off x="228599" y="3151642"/>
            <a:ext cx="481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To follow the outputs while the code is running: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D5D6C9-104B-1123-8DFC-3193DF75A2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3236"/>
          <a:stretch/>
        </p:blipFill>
        <p:spPr>
          <a:xfrm>
            <a:off x="263245" y="4166137"/>
            <a:ext cx="5844998" cy="248775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8D51EF-00C4-1AC0-0244-6B0641E0EAD2}"/>
              </a:ext>
            </a:extLst>
          </p:cNvPr>
          <p:cNvSpPr/>
          <p:nvPr/>
        </p:nvSpPr>
        <p:spPr>
          <a:xfrm>
            <a:off x="4457700" y="2847093"/>
            <a:ext cx="3282043" cy="291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26B7A-ABC4-7BFA-D586-8CF5DBF1E220}"/>
              </a:ext>
            </a:extLst>
          </p:cNvPr>
          <p:cNvSpPr/>
          <p:nvPr/>
        </p:nvSpPr>
        <p:spPr>
          <a:xfrm>
            <a:off x="4637314" y="3444708"/>
            <a:ext cx="3349346" cy="250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0452-A45B-9F83-FFC6-5E80B0298C95}"/>
              </a:ext>
            </a:extLst>
          </p:cNvPr>
          <p:cNvSpPr/>
          <p:nvPr/>
        </p:nvSpPr>
        <p:spPr>
          <a:xfrm>
            <a:off x="3483954" y="4166137"/>
            <a:ext cx="3349346" cy="250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0FCD37-3294-57ED-83C2-7F229B8E7064}"/>
              </a:ext>
            </a:extLst>
          </p:cNvPr>
          <p:cNvSpPr txBox="1"/>
          <p:nvPr/>
        </p:nvSpPr>
        <p:spPr>
          <a:xfrm>
            <a:off x="215255" y="3793141"/>
            <a:ext cx="220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To check the output:</a:t>
            </a:r>
          </a:p>
        </p:txBody>
      </p:sp>
    </p:spTree>
    <p:extLst>
      <p:ext uri="{BB962C8B-B14F-4D97-AF65-F5344CB8AC3E}">
        <p14:creationId xmlns:p14="http://schemas.microsoft.com/office/powerpoint/2010/main" val="4079600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1D560-9BCA-27B8-4EC4-CED063E7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32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8F8D1-05E4-B0AA-998D-68EAE975A653}"/>
              </a:ext>
            </a:extLst>
          </p:cNvPr>
          <p:cNvSpPr txBox="1"/>
          <p:nvPr/>
        </p:nvSpPr>
        <p:spPr>
          <a:xfrm>
            <a:off x="2652653" y="0"/>
            <a:ext cx="688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Running the CNN model on CPU with parallelism</a:t>
            </a:r>
          </a:p>
        </p:txBody>
      </p:sp>
      <p:pic>
        <p:nvPicPr>
          <p:cNvPr id="7" name="Picture 6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7307DC97-0C52-394E-83BF-BCF70240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28" y="869950"/>
            <a:ext cx="2616200" cy="54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0A600F-5ED0-CECA-DDEA-8654AB266EE0}"/>
              </a:ext>
            </a:extLst>
          </p:cNvPr>
          <p:cNvSpPr txBox="1"/>
          <p:nvPr/>
        </p:nvSpPr>
        <p:spPr>
          <a:xfrm>
            <a:off x="3528836" y="930729"/>
            <a:ext cx="831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Shows that model training is allowed to use 4 CPU threads (parallel CPU execution)</a:t>
            </a:r>
          </a:p>
        </p:txBody>
      </p:sp>
      <p:pic>
        <p:nvPicPr>
          <p:cNvPr id="10" name="Picture 9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BEC6BF0E-4D50-576D-D384-0604D70AB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28" y="1494736"/>
            <a:ext cx="7772400" cy="29901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A9F034-B21A-F7A0-E940-7D218A7C43ED}"/>
              </a:ext>
            </a:extLst>
          </p:cNvPr>
          <p:cNvSpPr/>
          <p:nvPr/>
        </p:nvSpPr>
        <p:spPr>
          <a:xfrm>
            <a:off x="6351814" y="3429000"/>
            <a:ext cx="1335340" cy="5388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DDC36-F049-12F6-3170-3411529DE828}"/>
              </a:ext>
            </a:extLst>
          </p:cNvPr>
          <p:cNvSpPr txBox="1"/>
          <p:nvPr/>
        </p:nvSpPr>
        <p:spPr>
          <a:xfrm>
            <a:off x="8316686" y="2302329"/>
            <a:ext cx="3064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LU" dirty="0"/>
              <a:t>um_workers = 4 tells PyTorch to use 4 subprocesses for loading the data – this parallelized the data loading.</a:t>
            </a:r>
          </a:p>
        </p:txBody>
      </p:sp>
      <p:pic>
        <p:nvPicPr>
          <p:cNvPr id="14" name="Picture 13" descr="A computer code with red text&#10;&#10;AI-generated content may be incorrect.">
            <a:extLst>
              <a:ext uri="{FF2B5EF4-FFF2-40B4-BE49-F238E27FC236}">
                <a16:creationId xmlns:a16="http://schemas.microsoft.com/office/drawing/2014/main" id="{4D495AF5-36E7-EF32-6402-A64AF3254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28" y="4902003"/>
            <a:ext cx="6769100" cy="1231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E8152F-1A74-2B52-DE7E-5E75687FCE46}"/>
              </a:ext>
            </a:extLst>
          </p:cNvPr>
          <p:cNvSpPr txBox="1"/>
          <p:nvPr/>
        </p:nvSpPr>
        <p:spPr>
          <a:xfrm>
            <a:off x="7326086" y="5246940"/>
            <a:ext cx="30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Device configuration clearly showing the usage of CPU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19564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E91D7-21D4-422A-BF8C-9A279DE2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33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6A6D6-6297-B988-CA09-E296C6F1FF89}"/>
              </a:ext>
            </a:extLst>
          </p:cNvPr>
          <p:cNvSpPr txBox="1"/>
          <p:nvPr/>
        </p:nvSpPr>
        <p:spPr>
          <a:xfrm>
            <a:off x="2652653" y="0"/>
            <a:ext cx="688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Running the CNN model on CPU with parallelism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AE5C4-359E-8637-9836-F7BB66926872}"/>
              </a:ext>
            </a:extLst>
          </p:cNvPr>
          <p:cNvGrpSpPr/>
          <p:nvPr/>
        </p:nvGrpSpPr>
        <p:grpSpPr>
          <a:xfrm>
            <a:off x="221342" y="634092"/>
            <a:ext cx="8863104" cy="4460422"/>
            <a:chOff x="221342" y="634092"/>
            <a:chExt cx="8863104" cy="4460422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B895590-59FA-6A52-9F8E-65EED689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42" y="634092"/>
              <a:ext cx="8863104" cy="446042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01E419-091D-B943-CC5C-8A35B11AC3F6}"/>
                </a:ext>
              </a:extLst>
            </p:cNvPr>
            <p:cNvSpPr/>
            <p:nvPr/>
          </p:nvSpPr>
          <p:spPr>
            <a:xfrm>
              <a:off x="1992086" y="2586717"/>
              <a:ext cx="261257" cy="2707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B39E67-80FC-9EAE-B533-1E4A7B9E9B93}"/>
                </a:ext>
              </a:extLst>
            </p:cNvPr>
            <p:cNvSpPr/>
            <p:nvPr/>
          </p:nvSpPr>
          <p:spPr>
            <a:xfrm>
              <a:off x="2650673" y="2788104"/>
              <a:ext cx="261257" cy="2707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2943B5-FAE3-1B75-4D4C-CB4E9F9DD43B}"/>
                </a:ext>
              </a:extLst>
            </p:cNvPr>
            <p:cNvSpPr/>
            <p:nvPr/>
          </p:nvSpPr>
          <p:spPr>
            <a:xfrm>
              <a:off x="1687283" y="3000376"/>
              <a:ext cx="261257" cy="2707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315005-6D38-7699-A4C5-B22BC7427E6F}"/>
              </a:ext>
            </a:extLst>
          </p:cNvPr>
          <p:cNvSpPr/>
          <p:nvPr/>
        </p:nvSpPr>
        <p:spPr>
          <a:xfrm>
            <a:off x="8233842" y="1723501"/>
            <a:ext cx="3496716" cy="4052523"/>
          </a:xfrm>
          <a:prstGeom prst="roundRect">
            <a:avLst/>
          </a:prstGeom>
          <a:solidFill>
            <a:srgbClr val="FFF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>
                <a:solidFill>
                  <a:schemeClr val="tx1"/>
                </a:solidFill>
              </a:rPr>
              <a:t>Your turn:</a:t>
            </a:r>
          </a:p>
          <a:p>
            <a:pPr algn="ctr"/>
            <a:endParaRPr lang="en-LU" dirty="0">
              <a:solidFill>
                <a:schemeClr val="tx1"/>
              </a:solidFill>
            </a:endParaRPr>
          </a:p>
          <a:p>
            <a:pPr algn="ctr"/>
            <a:r>
              <a:rPr lang="en-LU" dirty="0">
                <a:solidFill>
                  <a:schemeClr val="tx1"/>
                </a:solidFill>
              </a:rPr>
              <a:t>Write the BATCH script and run it on HPC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-Set a meaningful job name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-S</a:t>
            </a:r>
            <a:r>
              <a:rPr lang="en-LU" dirty="0">
                <a:solidFill>
                  <a:schemeClr val="tx1"/>
                </a:solidFill>
              </a:rPr>
              <a:t>pecify the time limit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-R</a:t>
            </a:r>
            <a:r>
              <a:rPr lang="en-LU" dirty="0">
                <a:solidFill>
                  <a:schemeClr val="tx1"/>
                </a:solidFill>
              </a:rPr>
              <a:t>equest  n tasks and n CPUs per task (what is n in our Python script?)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-Request enough of memory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-Load modules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 Run your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930451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EF88-F86E-0BF7-FB4E-5B799DD3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34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170DD-C118-B103-CFE4-D7863575E7DE}"/>
              </a:ext>
            </a:extLst>
          </p:cNvPr>
          <p:cNvSpPr txBox="1"/>
          <p:nvPr/>
        </p:nvSpPr>
        <p:spPr>
          <a:xfrm>
            <a:off x="3776583" y="13488"/>
            <a:ext cx="463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Running the CNN model on GPU</a:t>
            </a:r>
          </a:p>
        </p:txBody>
      </p:sp>
      <p:pic>
        <p:nvPicPr>
          <p:cNvPr id="7" name="Picture 6" descr="A computer code with text&#10;&#10;AI-generated content may be incorrect.">
            <a:extLst>
              <a:ext uri="{FF2B5EF4-FFF2-40B4-BE49-F238E27FC236}">
                <a16:creationId xmlns:a16="http://schemas.microsoft.com/office/drawing/2014/main" id="{867E25BF-79D6-8E17-348F-23BD7C77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5922736" cy="2372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2BA337-F47B-4D23-AA31-84EE0C28D197}"/>
              </a:ext>
            </a:extLst>
          </p:cNvPr>
          <p:cNvSpPr/>
          <p:nvPr/>
        </p:nvSpPr>
        <p:spPr>
          <a:xfrm>
            <a:off x="4620986" y="1992086"/>
            <a:ext cx="1028700" cy="391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73ABC-3620-74AB-0998-5D4D7150322F}"/>
              </a:ext>
            </a:extLst>
          </p:cNvPr>
          <p:cNvSpPr txBox="1"/>
          <p:nvPr/>
        </p:nvSpPr>
        <p:spPr>
          <a:xfrm>
            <a:off x="6357257" y="1086143"/>
            <a:ext cx="499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Data loading happens on the CPU because preprocessing and I/O (loading, decoding, augmentation) are CPU-bound tasks. You do not want to block GPU waiting for data</a:t>
            </a:r>
          </a:p>
        </p:txBody>
      </p:sp>
      <p:pic>
        <p:nvPicPr>
          <p:cNvPr id="11" name="Picture 10" descr="A close-up of words&#10;&#10;AI-generated content may be incorrect.">
            <a:extLst>
              <a:ext uri="{FF2B5EF4-FFF2-40B4-BE49-F238E27FC236}">
                <a16:creationId xmlns:a16="http://schemas.microsoft.com/office/drawing/2014/main" id="{715B5819-6668-98C6-2A6C-175C7CFC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4" y="2910950"/>
            <a:ext cx="6296183" cy="8840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E3F555-BCF6-DF26-0C04-B74071B51155}"/>
              </a:ext>
            </a:extLst>
          </p:cNvPr>
          <p:cNvSpPr txBox="1"/>
          <p:nvPr/>
        </p:nvSpPr>
        <p:spPr>
          <a:xfrm>
            <a:off x="6479721" y="3029793"/>
            <a:ext cx="426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This ensures the model will run on the GPU if available</a:t>
            </a:r>
          </a:p>
        </p:txBody>
      </p:sp>
      <p:pic>
        <p:nvPicPr>
          <p:cNvPr id="16" name="Picture 1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DD2B7E6-93A0-C659-EF6A-CEC4CB03C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4" y="3872080"/>
            <a:ext cx="5306786" cy="20805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65F3D3-73BB-23CD-B34E-1770CAF5F2E9}"/>
              </a:ext>
            </a:extLst>
          </p:cNvPr>
          <p:cNvSpPr txBox="1"/>
          <p:nvPr/>
        </p:nvSpPr>
        <p:spPr>
          <a:xfrm>
            <a:off x="5622471" y="4643532"/>
            <a:ext cx="426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Before running the model on GPU, the data must be sent to GPU </a:t>
            </a:r>
          </a:p>
        </p:txBody>
      </p:sp>
    </p:spTree>
    <p:extLst>
      <p:ext uri="{BB962C8B-B14F-4D97-AF65-F5344CB8AC3E}">
        <p14:creationId xmlns:p14="http://schemas.microsoft.com/office/powerpoint/2010/main" val="3227425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8CE3B-3F0B-8974-D4D6-93B54E43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35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E3EC-0069-6FDD-AF71-A88454A571B0}"/>
              </a:ext>
            </a:extLst>
          </p:cNvPr>
          <p:cNvSpPr txBox="1"/>
          <p:nvPr/>
        </p:nvSpPr>
        <p:spPr>
          <a:xfrm>
            <a:off x="3743925" y="64980"/>
            <a:ext cx="463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Running the CNN model on GPU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4A419C-A32D-1C87-864C-3504ACC96E06}"/>
              </a:ext>
            </a:extLst>
          </p:cNvPr>
          <p:cNvGrpSpPr/>
          <p:nvPr/>
        </p:nvGrpSpPr>
        <p:grpSpPr>
          <a:xfrm>
            <a:off x="163286" y="719365"/>
            <a:ext cx="7683500" cy="3721100"/>
            <a:chOff x="163286" y="719365"/>
            <a:chExt cx="7683500" cy="37211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19C09CC-54C3-0BAA-8B0C-CF314FC999E3}"/>
                </a:ext>
              </a:extLst>
            </p:cNvPr>
            <p:cNvGrpSpPr/>
            <p:nvPr/>
          </p:nvGrpSpPr>
          <p:grpSpPr>
            <a:xfrm>
              <a:off x="163286" y="719365"/>
              <a:ext cx="7683500" cy="3721100"/>
              <a:chOff x="195943" y="784679"/>
              <a:chExt cx="7683500" cy="3721100"/>
            </a:xfrm>
          </p:grpSpPr>
          <p:pic>
            <p:nvPicPr>
              <p:cNvPr id="7" name="Picture 6" descr="A screenshot of a computer program&#10;&#10;AI-generated content may be incorrect.">
                <a:extLst>
                  <a:ext uri="{FF2B5EF4-FFF2-40B4-BE49-F238E27FC236}">
                    <a16:creationId xmlns:a16="http://schemas.microsoft.com/office/drawing/2014/main" id="{CD955946-1824-0C5C-EB53-8543E2080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943" y="784679"/>
                <a:ext cx="7683500" cy="37211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687B82-E3DC-10C0-A001-1A03246EF8BE}"/>
                  </a:ext>
                </a:extLst>
              </p:cNvPr>
              <p:cNvSpPr/>
              <p:nvPr/>
            </p:nvSpPr>
            <p:spPr>
              <a:xfrm>
                <a:off x="2024743" y="2171700"/>
                <a:ext cx="277586" cy="19594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1F875B-3A32-D10C-B47E-AB09CD844B6F}"/>
                  </a:ext>
                </a:extLst>
              </p:cNvPr>
              <p:cNvSpPr/>
              <p:nvPr/>
            </p:nvSpPr>
            <p:spPr>
              <a:xfrm>
                <a:off x="1910442" y="2367643"/>
                <a:ext cx="146957" cy="17961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219244-A759-5239-4AB2-CA141815434A}"/>
                  </a:ext>
                </a:extLst>
              </p:cNvPr>
              <p:cNvSpPr/>
              <p:nvPr/>
            </p:nvSpPr>
            <p:spPr>
              <a:xfrm>
                <a:off x="2302328" y="2547257"/>
                <a:ext cx="3793671" cy="19594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CC3E6DC-FDF8-0FCB-2B60-A79953BE2EAB}"/>
                  </a:ext>
                </a:extLst>
              </p:cNvPr>
              <p:cNvSpPr/>
              <p:nvPr/>
            </p:nvSpPr>
            <p:spPr>
              <a:xfrm>
                <a:off x="1498767" y="2715985"/>
                <a:ext cx="370115" cy="19594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61F9D6-F958-50A4-D793-852C3A179C07}"/>
                  </a:ext>
                </a:extLst>
              </p:cNvPr>
              <p:cNvSpPr/>
              <p:nvPr/>
            </p:nvSpPr>
            <p:spPr>
              <a:xfrm>
                <a:off x="1551716" y="2928257"/>
                <a:ext cx="1100937" cy="13795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1AD03F-21A9-6582-1D1E-46B0689D0572}"/>
                </a:ext>
              </a:extLst>
            </p:cNvPr>
            <p:cNvSpPr/>
            <p:nvPr/>
          </p:nvSpPr>
          <p:spPr>
            <a:xfrm>
              <a:off x="3315956" y="2282233"/>
              <a:ext cx="1386673" cy="179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DC174D-E4DB-857C-80C9-FC2E60A20091}"/>
              </a:ext>
            </a:extLst>
          </p:cNvPr>
          <p:cNvSpPr/>
          <p:nvPr/>
        </p:nvSpPr>
        <p:spPr>
          <a:xfrm>
            <a:off x="7354556" y="1638766"/>
            <a:ext cx="4566556" cy="4060286"/>
          </a:xfrm>
          <a:prstGeom prst="roundRect">
            <a:avLst/>
          </a:prstGeom>
          <a:solidFill>
            <a:srgbClr val="FFF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>
                <a:solidFill>
                  <a:schemeClr val="tx1"/>
                </a:solidFill>
              </a:rPr>
              <a:t>Your turn:</a:t>
            </a:r>
          </a:p>
          <a:p>
            <a:pPr algn="ctr"/>
            <a:endParaRPr lang="en-LU" dirty="0">
              <a:solidFill>
                <a:schemeClr val="tx1"/>
              </a:solidFill>
            </a:endParaRPr>
          </a:p>
          <a:p>
            <a:pPr algn="ctr"/>
            <a:r>
              <a:rPr lang="en-LU" dirty="0">
                <a:solidFill>
                  <a:schemeClr val="tx1"/>
                </a:solidFill>
              </a:rPr>
              <a:t>Write the BATCH script and run it on HPC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-Set a meaningful job name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-S</a:t>
            </a:r>
            <a:r>
              <a:rPr lang="en-LU" dirty="0">
                <a:solidFill>
                  <a:schemeClr val="tx1"/>
                </a:solidFill>
              </a:rPr>
              <a:t>pecify the time limit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-Request 1 GPU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-R</a:t>
            </a:r>
            <a:r>
              <a:rPr lang="en-LU" dirty="0">
                <a:solidFill>
                  <a:schemeClr val="tx1"/>
                </a:solidFill>
              </a:rPr>
              <a:t>equest n task and n CPUs per task (what is n in our Python script?)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-Activate the environment properly</a:t>
            </a:r>
          </a:p>
          <a:p>
            <a:pPr marL="285750" indent="-285750" algn="ctr">
              <a:buFontTx/>
              <a:buChar char="-"/>
            </a:pPr>
            <a:r>
              <a:rPr lang="en-LU" dirty="0">
                <a:solidFill>
                  <a:schemeClr val="tx1"/>
                </a:solidFill>
              </a:rPr>
              <a:t>Run your Python script</a:t>
            </a:r>
          </a:p>
          <a:p>
            <a:pPr marL="285750" indent="-285750" algn="ctr">
              <a:buFontTx/>
              <a:buChar char="-"/>
            </a:pPr>
            <a:r>
              <a:rPr lang="en-LU" dirty="0">
                <a:solidFill>
                  <a:schemeClr val="tx1"/>
                </a:solidFill>
              </a:rPr>
              <a:t>Is this parallel programming?</a:t>
            </a:r>
          </a:p>
        </p:txBody>
      </p:sp>
    </p:spTree>
    <p:extLst>
      <p:ext uri="{BB962C8B-B14F-4D97-AF65-F5344CB8AC3E}">
        <p14:creationId xmlns:p14="http://schemas.microsoft.com/office/powerpoint/2010/main" val="290854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E9C10-934A-0FD7-DDCF-EB656AA9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36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DF921-21B3-34C7-4319-93BFAE4AF830}"/>
              </a:ext>
            </a:extLst>
          </p:cNvPr>
          <p:cNvSpPr txBox="1"/>
          <p:nvPr/>
        </p:nvSpPr>
        <p:spPr>
          <a:xfrm>
            <a:off x="2096924" y="0"/>
            <a:ext cx="7998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Running the CNN model with Distributed Data Parallel </a:t>
            </a:r>
          </a:p>
        </p:txBody>
      </p:sp>
      <p:pic>
        <p:nvPicPr>
          <p:cNvPr id="7" name="Picture 6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903B48EF-B30D-0584-F517-0CBBA96DA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7086600" cy="93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286940-0599-9CC4-806C-A1A8566D03E5}"/>
              </a:ext>
            </a:extLst>
          </p:cNvPr>
          <p:cNvSpPr txBox="1"/>
          <p:nvPr/>
        </p:nvSpPr>
        <p:spPr>
          <a:xfrm>
            <a:off x="8610600" y="673241"/>
            <a:ext cx="3461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Initializes communication between processes and assigns each process to a specific GPU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7019D-052E-6955-9892-9D2255D85E70}"/>
              </a:ext>
            </a:extLst>
          </p:cNvPr>
          <p:cNvSpPr txBox="1"/>
          <p:nvPr/>
        </p:nvSpPr>
        <p:spPr>
          <a:xfrm>
            <a:off x="0" y="1474367"/>
            <a:ext cx="830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600" dirty="0"/>
              <a:t>Each process is assigned a rank and a GPU, and they all communicate using NCCL backend.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194A7C-CEEE-0EAF-FCED-76ABDFDDB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2212"/>
            <a:ext cx="11253250" cy="718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4A9C7-2A7A-9114-A335-9FA20F218D5E}"/>
              </a:ext>
            </a:extLst>
          </p:cNvPr>
          <p:cNvSpPr txBox="1"/>
          <p:nvPr/>
        </p:nvSpPr>
        <p:spPr>
          <a:xfrm>
            <a:off x="0" y="3333084"/>
            <a:ext cx="1269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600" dirty="0"/>
              <a:t>The dataset is split among all processes. Each process uses 4 CPU workers to load its own partition in parallel.</a:t>
            </a:r>
          </a:p>
          <a:p>
            <a:r>
              <a:rPr lang="en-LU" sz="1600" dirty="0"/>
              <a:t>This is distributed data parallelism – both CPUs and GPUs across multiple nodes are working together.</a:t>
            </a:r>
          </a:p>
        </p:txBody>
      </p:sp>
      <p:pic>
        <p:nvPicPr>
          <p:cNvPr id="14" name="Picture 13" descr="A close-up of a device&#10;&#10;AI-generated content may be incorrect.">
            <a:extLst>
              <a:ext uri="{FF2B5EF4-FFF2-40B4-BE49-F238E27FC236}">
                <a16:creationId xmlns:a16="http://schemas.microsoft.com/office/drawing/2014/main" id="{7C2AB571-867F-9213-2344-6795C2D6E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283" y="4721311"/>
            <a:ext cx="5156200" cy="774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0A2906-E965-8C57-1ECF-3E841CA0029D}"/>
              </a:ext>
            </a:extLst>
          </p:cNvPr>
          <p:cNvSpPr txBox="1"/>
          <p:nvPr/>
        </p:nvSpPr>
        <p:spPr>
          <a:xfrm>
            <a:off x="7753586" y="4587911"/>
            <a:ext cx="3461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The model is wrapped with DistributedDataParallel to synchronize graidents across GPUs on different nodes</a:t>
            </a:r>
          </a:p>
        </p:txBody>
      </p:sp>
    </p:spTree>
    <p:extLst>
      <p:ext uri="{BB962C8B-B14F-4D97-AF65-F5344CB8AC3E}">
        <p14:creationId xmlns:p14="http://schemas.microsoft.com/office/powerpoint/2010/main" val="1646187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4B837-7CA5-99FC-96B1-02A96633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37</a:t>
            </a:fld>
            <a:endParaRPr lang="en-L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0A467-CE4F-7796-3792-06EE77ECD543}"/>
              </a:ext>
            </a:extLst>
          </p:cNvPr>
          <p:cNvSpPr txBox="1"/>
          <p:nvPr/>
        </p:nvSpPr>
        <p:spPr>
          <a:xfrm>
            <a:off x="2096924" y="0"/>
            <a:ext cx="7998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Running the CNN model with Distributed Data Parallel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A44980-29EE-4A75-7195-5112FFBA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2" y="495300"/>
            <a:ext cx="6019800" cy="58674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D7DD11-FC2B-E3D9-753C-BF339630D20F}"/>
              </a:ext>
            </a:extLst>
          </p:cNvPr>
          <p:cNvSpPr/>
          <p:nvPr/>
        </p:nvSpPr>
        <p:spPr>
          <a:xfrm>
            <a:off x="6944818" y="1588612"/>
            <a:ext cx="4408982" cy="3640790"/>
          </a:xfrm>
          <a:prstGeom prst="roundRect">
            <a:avLst/>
          </a:prstGeom>
          <a:solidFill>
            <a:srgbClr val="FFF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>
                <a:solidFill>
                  <a:schemeClr val="tx1"/>
                </a:solidFill>
              </a:rPr>
              <a:t>Your turn:</a:t>
            </a:r>
          </a:p>
          <a:p>
            <a:pPr algn="ctr"/>
            <a:endParaRPr lang="en-LU" dirty="0">
              <a:solidFill>
                <a:schemeClr val="tx1"/>
              </a:solidFill>
            </a:endParaRPr>
          </a:p>
          <a:p>
            <a:pPr algn="ctr"/>
            <a:r>
              <a:rPr lang="en-LU" dirty="0">
                <a:solidFill>
                  <a:schemeClr val="tx1"/>
                </a:solidFill>
              </a:rPr>
              <a:t>Write the BATCH script and run it on HPC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-Set a meaningful job name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-S</a:t>
            </a:r>
            <a:r>
              <a:rPr lang="en-LU" dirty="0">
                <a:solidFill>
                  <a:schemeClr val="tx1"/>
                </a:solidFill>
              </a:rPr>
              <a:t>pecify the time limit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-Request n GPU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-R</a:t>
            </a:r>
            <a:r>
              <a:rPr lang="en-LU" dirty="0">
                <a:solidFill>
                  <a:schemeClr val="tx1"/>
                </a:solidFill>
              </a:rPr>
              <a:t>equest n task and n CPUs per task (what is n in out Python script?)</a:t>
            </a:r>
          </a:p>
          <a:p>
            <a:pPr algn="ctr"/>
            <a:r>
              <a:rPr lang="en-LU" dirty="0">
                <a:solidFill>
                  <a:schemeClr val="tx1"/>
                </a:solidFill>
              </a:rPr>
              <a:t>-Activate the environment properly</a:t>
            </a:r>
          </a:p>
          <a:p>
            <a:pPr marL="285750" indent="-285750" algn="ctr">
              <a:buFontTx/>
              <a:buChar char="-"/>
            </a:pPr>
            <a:r>
              <a:rPr lang="en-LU" dirty="0">
                <a:solidFill>
                  <a:schemeClr val="tx1"/>
                </a:solidFill>
              </a:rPr>
              <a:t>Run your Python script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BDB7F6-932E-DDAB-7521-D297E991A044}"/>
              </a:ext>
            </a:extLst>
          </p:cNvPr>
          <p:cNvSpPr/>
          <p:nvPr/>
        </p:nvSpPr>
        <p:spPr>
          <a:xfrm>
            <a:off x="1524268" y="2775857"/>
            <a:ext cx="843375" cy="179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A7DD9-B2F3-5191-658C-D080666861C3}"/>
              </a:ext>
            </a:extLst>
          </p:cNvPr>
          <p:cNvSpPr/>
          <p:nvPr/>
        </p:nvSpPr>
        <p:spPr>
          <a:xfrm>
            <a:off x="1945955" y="2275114"/>
            <a:ext cx="843375" cy="179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1D2CC6-CCE4-0E51-F0CA-A66DE8A79E2C}"/>
              </a:ext>
            </a:extLst>
          </p:cNvPr>
          <p:cNvSpPr/>
          <p:nvPr/>
        </p:nvSpPr>
        <p:spPr>
          <a:xfrm>
            <a:off x="2460439" y="2079171"/>
            <a:ext cx="843375" cy="179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02957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1C018-CA87-1FE1-13EC-30091A97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38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2A661-98EF-1015-601C-448250D160DE}"/>
              </a:ext>
            </a:extLst>
          </p:cNvPr>
          <p:cNvSpPr txBox="1"/>
          <p:nvPr/>
        </p:nvSpPr>
        <p:spPr>
          <a:xfrm>
            <a:off x="642257" y="276250"/>
            <a:ext cx="10907486" cy="559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LU" sz="2400" b="1" dirty="0">
                <a:solidFill>
                  <a:schemeClr val="accent1"/>
                </a:solidFill>
              </a:rPr>
              <a:t>Communication vs. Computation</a:t>
            </a:r>
          </a:p>
          <a:p>
            <a:pPr>
              <a:lnSpc>
                <a:spcPct val="150000"/>
              </a:lnSpc>
            </a:pPr>
            <a:endParaRPr lang="en-L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When you train on multiple GPUs across multiple nodes (DDP), your model can calculate faster because more GPUs share the work – BUT it also needs to communicate more between nodes, which adds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That communication cost (especially over a network) can be bigger than the gain from extra GPUs if the dataset is small.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On the other hand, using multiple GPUs on a single node means: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Computation is still fast, and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Communication </a:t>
            </a:r>
            <a:r>
              <a:rPr lang="en-GB" dirty="0"/>
              <a:t>is much cheaper.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small or medium datasets, it is better to use multiple GPUs on one node – fast, simple, low overhead.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large datasets or huge models, you will need more memory and power, so DDP across nodes becomes necessary – even if communication is more expensive.</a:t>
            </a:r>
          </a:p>
        </p:txBody>
      </p:sp>
    </p:spTree>
    <p:extLst>
      <p:ext uri="{BB962C8B-B14F-4D97-AF65-F5344CB8AC3E}">
        <p14:creationId xmlns:p14="http://schemas.microsoft.com/office/powerpoint/2010/main" val="323495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AA212-75CF-B3FA-8534-24C4BE8C74DA}"/>
              </a:ext>
            </a:extLst>
          </p:cNvPr>
          <p:cNvSpPr txBox="1"/>
          <p:nvPr/>
        </p:nvSpPr>
        <p:spPr>
          <a:xfrm>
            <a:off x="0" y="31750"/>
            <a:ext cx="630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Other Frameworks Used for ML &amp; DL on HPC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F7A29-0173-15E4-93A6-790E1D0BC605}"/>
              </a:ext>
            </a:extLst>
          </p:cNvPr>
          <p:cNvSpPr txBox="1"/>
          <p:nvPr/>
        </p:nvSpPr>
        <p:spPr>
          <a:xfrm>
            <a:off x="112605" y="665723"/>
            <a:ext cx="5794323" cy="545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DASK: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LU" dirty="0"/>
              <a:t>pen-source Python library for parallel computing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LU" dirty="0"/>
              <a:t>t scales Python code form multi-core local machines to large distributed clusters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Designed to work with Python tools like NumPy, pandas, and scikit-learn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Enables parallel and distributed computing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It was built to overcome the storage limitations of a single machine</a:t>
            </a:r>
            <a:r>
              <a:rPr lang="en-LU" dirty="0"/>
              <a:t> and extend the computation capabilities of NumPy, pandas, a</a:t>
            </a:r>
            <a:r>
              <a:rPr lang="en-GB" dirty="0" err="1"/>
              <a:t>nd</a:t>
            </a:r>
            <a:r>
              <a:rPr lang="en-LU" dirty="0"/>
              <a:t> scikit-learn with DASK equivalents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It is perfect for data that does not fit in 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Once familiar with Pandas, Dask feels very intuitive</a:t>
            </a:r>
            <a:endParaRPr lang="en-GB" dirty="0"/>
          </a:p>
        </p:txBody>
      </p:sp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AD23AC5-CAB3-4D00-E6EE-0E6D76128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31750"/>
            <a:ext cx="6032500" cy="6794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D099A-2B7D-5BE3-C449-F3337A18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39</a:t>
            </a:fld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20121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B32D5C-A956-3C1D-C489-2F3ACD5A997D}"/>
              </a:ext>
            </a:extLst>
          </p:cNvPr>
          <p:cNvSpPr txBox="1"/>
          <p:nvPr/>
        </p:nvSpPr>
        <p:spPr>
          <a:xfrm>
            <a:off x="4390597" y="86975"/>
            <a:ext cx="341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Types of Deep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2B8A07-0762-4EF8-0366-98093E74A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993374"/>
              </p:ext>
            </p:extLst>
          </p:nvPr>
        </p:nvGraphicFramePr>
        <p:xfrm>
          <a:off x="1095375" y="777240"/>
          <a:ext cx="10001250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1428676982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329986632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369060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U" sz="2000" b="1" dirty="0"/>
                        <a:t>Feedforward Neural Networks (FNN)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L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U" b="1" dirty="0"/>
                        <a:t>Structure: </a:t>
                      </a:r>
                      <a:r>
                        <a:rPr lang="en-LU" dirty="0"/>
                        <a:t>Data flows in one direction – input --&gt; hidden layers --&gt; output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L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U" b="1" dirty="0"/>
                        <a:t>Use cases: </a:t>
                      </a:r>
                      <a:r>
                        <a:rPr lang="en-LU" dirty="0"/>
                        <a:t>Tabular daat, basic classification/regression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b="1" dirty="0"/>
                        <a:t>Convolutional Neural Networks (CNN)</a:t>
                      </a:r>
                    </a:p>
                    <a:p>
                      <a:pPr algn="l"/>
                      <a:endParaRPr lang="en-LU" sz="2000" b="0" dirty="0"/>
                    </a:p>
                    <a:p>
                      <a:pPr algn="l"/>
                      <a:r>
                        <a:rPr lang="en-LU" sz="1800" b="1" dirty="0"/>
                        <a:t>Structure: </a:t>
                      </a:r>
                      <a:r>
                        <a:rPr lang="en-LU" sz="1800" b="0" dirty="0"/>
                        <a:t>Uses convolutional layers to detect patterns in images</a:t>
                      </a:r>
                    </a:p>
                    <a:p>
                      <a:pPr algn="l"/>
                      <a:endParaRPr lang="en-LU" sz="1800" b="0" dirty="0"/>
                    </a:p>
                    <a:p>
                      <a:pPr algn="l"/>
                      <a:r>
                        <a:rPr lang="en-LU" sz="1800" b="1" dirty="0"/>
                        <a:t>Use cases: </a:t>
                      </a:r>
                      <a:r>
                        <a:rPr lang="en-LU" sz="1800" b="0" dirty="0"/>
                        <a:t>Image classification, object detection, medical imaging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b="1" dirty="0"/>
                        <a:t>Reccurent Neural Networks (RNN)</a:t>
                      </a:r>
                    </a:p>
                    <a:p>
                      <a:endParaRPr lang="en-LU" sz="1800" b="0" dirty="0"/>
                    </a:p>
                    <a:p>
                      <a:r>
                        <a:rPr lang="en-LU" sz="1800" b="1" dirty="0"/>
                        <a:t>Structure:</a:t>
                      </a:r>
                      <a:r>
                        <a:rPr lang="en-LU" sz="1800" b="0" dirty="0"/>
                        <a:t> Loops in the network to retain memory of previous inputs</a:t>
                      </a:r>
                    </a:p>
                    <a:p>
                      <a:endParaRPr lang="en-LU" sz="1800" b="0" dirty="0"/>
                    </a:p>
                    <a:p>
                      <a:r>
                        <a:rPr lang="en-LU" sz="1800" b="1" dirty="0"/>
                        <a:t>Use cases: </a:t>
                      </a:r>
                      <a:r>
                        <a:rPr lang="en-LU" sz="1800" b="0" dirty="0"/>
                        <a:t>Time series forecasting, language modeling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96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LU" sz="2000" b="1" dirty="0"/>
                        <a:t>Transformers</a:t>
                      </a:r>
                    </a:p>
                    <a:p>
                      <a:pPr algn="ctr"/>
                      <a:endParaRPr lang="en-LU" sz="1800" b="0" dirty="0"/>
                    </a:p>
                    <a:p>
                      <a:pPr algn="l"/>
                      <a:r>
                        <a:rPr lang="en-LU" sz="1800" b="1" dirty="0"/>
                        <a:t>Structure: </a:t>
                      </a:r>
                      <a:r>
                        <a:rPr lang="en-LU" sz="1800" b="0" dirty="0"/>
                        <a:t>Based on self-attention mechanism, processes input in parallel</a:t>
                      </a:r>
                    </a:p>
                    <a:p>
                      <a:pPr algn="l"/>
                      <a:endParaRPr lang="en-LU" sz="1800" b="0" dirty="0"/>
                    </a:p>
                    <a:p>
                      <a:pPr algn="l"/>
                      <a:r>
                        <a:rPr lang="en-LU" sz="1800" b="1" dirty="0"/>
                        <a:t>Use cases: </a:t>
                      </a:r>
                      <a:r>
                        <a:rPr lang="en-LU" sz="1800" b="0" dirty="0"/>
                        <a:t>NLP, translation, image captioning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b="1" dirty="0"/>
                        <a:t>Generative Adversarial Networks (GANs)</a:t>
                      </a:r>
                    </a:p>
                    <a:p>
                      <a:pPr algn="l"/>
                      <a:endParaRPr lang="en-LU" sz="2000" b="0" dirty="0"/>
                    </a:p>
                    <a:p>
                      <a:pPr algn="l"/>
                      <a:r>
                        <a:rPr lang="en-LU" sz="1800" b="1" dirty="0"/>
                        <a:t>Structure: </a:t>
                      </a:r>
                      <a:r>
                        <a:rPr lang="en-LU" sz="1800" b="0" dirty="0"/>
                        <a:t>Generator vs. Discriminator in a minmax game</a:t>
                      </a:r>
                    </a:p>
                    <a:p>
                      <a:pPr algn="l"/>
                      <a:endParaRPr lang="en-LU" sz="1800" b="0" dirty="0"/>
                    </a:p>
                    <a:p>
                      <a:pPr algn="l"/>
                      <a:r>
                        <a:rPr lang="en-LU" sz="1800" b="1" dirty="0"/>
                        <a:t>Use cases: </a:t>
                      </a:r>
                      <a:r>
                        <a:rPr lang="en-LU" sz="1800" b="0" dirty="0"/>
                        <a:t>Image generation, data augmentation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2000" b="1" dirty="0"/>
                        <a:t>Autoencoders</a:t>
                      </a:r>
                    </a:p>
                    <a:p>
                      <a:pPr algn="ctr"/>
                      <a:endParaRPr lang="en-LU" sz="2000" b="1" dirty="0"/>
                    </a:p>
                    <a:p>
                      <a:pPr algn="l"/>
                      <a:r>
                        <a:rPr lang="en-LU" sz="1800" b="1" dirty="0"/>
                        <a:t>Structure:</a:t>
                      </a:r>
                      <a:r>
                        <a:rPr lang="en-LU" sz="1800" b="0" dirty="0"/>
                        <a:t> Encoder compress input, decode reconstructs it</a:t>
                      </a:r>
                    </a:p>
                    <a:p>
                      <a:pPr algn="l"/>
                      <a:endParaRPr lang="en-LU" sz="1800" b="0" dirty="0"/>
                    </a:p>
                    <a:p>
                      <a:pPr algn="l"/>
                      <a:r>
                        <a:rPr lang="en-LU" sz="1800" b="1" dirty="0"/>
                        <a:t>Use cases: </a:t>
                      </a:r>
                      <a:r>
                        <a:rPr lang="en-LU" sz="1800" b="0" dirty="0"/>
                        <a:t>Noise reduction, data compression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93915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32463-C5C8-B401-72D8-DE0F1052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4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56239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98216-995A-5675-FAA4-61A21C9F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E0A4C-C37B-BBF8-7D3F-4093DE09744A}"/>
              </a:ext>
            </a:extLst>
          </p:cNvPr>
          <p:cNvSpPr txBox="1"/>
          <p:nvPr/>
        </p:nvSpPr>
        <p:spPr>
          <a:xfrm>
            <a:off x="0" y="31750"/>
            <a:ext cx="630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Other Frameworks Used for ML &amp; DL on HPC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57AEE-CE88-4539-55F0-E633F1F7BAAA}"/>
              </a:ext>
            </a:extLst>
          </p:cNvPr>
          <p:cNvSpPr txBox="1"/>
          <p:nvPr/>
        </p:nvSpPr>
        <p:spPr>
          <a:xfrm>
            <a:off x="148161" y="493415"/>
            <a:ext cx="4933506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DASK-ML: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LU" dirty="0"/>
              <a:t>pen-source Python library for scalable ML with Dask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Extends scikit-learn-style APIs to parallel and distributed settings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Designed to scale ML workflows from laptops to large HPC clusters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Integrates with Dask DataFrames and Dask Arrays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Supports preprocessing, model selection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LU" dirty="0"/>
              <a:t>amiliar interface for scikit-learn users, but built for big data</a:t>
            </a:r>
            <a:endParaRPr lang="en-GB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0B03DC8-E121-783B-79E4-46598A62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03" y="667742"/>
            <a:ext cx="7021193" cy="58711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F9CC8-F599-B3E5-A5C3-5D2DE554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5177" y="6475530"/>
            <a:ext cx="2743200" cy="365125"/>
          </a:xfrm>
        </p:spPr>
        <p:txBody>
          <a:bodyPr/>
          <a:lstStyle/>
          <a:p>
            <a:fld id="{273E1CE9-F581-4745-84E4-66242A61DF32}" type="slidenum">
              <a:rPr lang="en-LU" smtClean="0"/>
              <a:t>40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00355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3F58-AA1F-C697-2F56-86540AF92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2E6A1-F9D7-2FD7-844B-65539BEB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41</a:t>
            </a:fld>
            <a:endParaRPr lang="en-L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2C5C8-8382-6EBD-FB3F-499F3536B86F}"/>
              </a:ext>
            </a:extLst>
          </p:cNvPr>
          <p:cNvSpPr txBox="1"/>
          <p:nvPr/>
        </p:nvSpPr>
        <p:spPr>
          <a:xfrm>
            <a:off x="0" y="72937"/>
            <a:ext cx="630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Other Frameworks Used for ML &amp; DL on HPC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E49BE-4E66-FFD0-CA65-F83033284F08}"/>
              </a:ext>
            </a:extLst>
          </p:cNvPr>
          <p:cNvSpPr txBox="1"/>
          <p:nvPr/>
        </p:nvSpPr>
        <p:spPr>
          <a:xfrm>
            <a:off x="179882" y="761977"/>
            <a:ext cx="4933506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cuDF: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GPU DataFrame library (similar to pandas) from RAPIDS.ai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LU" dirty="0"/>
              <a:t>rovides pandas-like syntax but operates on NVIDIA GPUs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Ideal for large datasets that benefit from GPU acceleration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Allows fast, memory-efficient data manipulation on the GPU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Integrates easily with other RAPIDS libraries (e.g., cuML, cuGraph)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AE1DE-4063-4BB9-48D5-4822F732E963}"/>
              </a:ext>
            </a:extLst>
          </p:cNvPr>
          <p:cNvSpPr txBox="1"/>
          <p:nvPr/>
        </p:nvSpPr>
        <p:spPr>
          <a:xfrm>
            <a:off x="6300507" y="761977"/>
            <a:ext cx="4933506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cuML: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GPU-accelerated ML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LU" dirty="0"/>
              <a:t>ffers high-speed implementations of ML algoritms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LU" dirty="0"/>
              <a:t>esigned for multi-GPU and distributed setups (via Dask)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Shares familiar APIs from scikit-learn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Scales from laptops with CUDA GPUs to HPC clusters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7A078-8BDE-AD0A-FB6A-6B7B18DB03D6}"/>
              </a:ext>
            </a:extLst>
          </p:cNvPr>
          <p:cNvSpPr txBox="1"/>
          <p:nvPr/>
        </p:nvSpPr>
        <p:spPr>
          <a:xfrm>
            <a:off x="3150253" y="5384846"/>
            <a:ext cx="8609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Both cuDF &amp; cuML are NVIDIA’s libraries, part of the RAPIDS AI suite for GPU-accelerated data science.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They are designed for CUDA (Compute Unified Device Architecture) - NVIDIA’s platform for programming GPUs to perform parallel computing.</a:t>
            </a:r>
          </a:p>
        </p:txBody>
      </p:sp>
    </p:spTree>
    <p:extLst>
      <p:ext uri="{BB962C8B-B14F-4D97-AF65-F5344CB8AC3E}">
        <p14:creationId xmlns:p14="http://schemas.microsoft.com/office/powerpoint/2010/main" val="3651282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A85A6-F6A5-B4EA-BAFF-1A043270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85631-FB04-7911-9FA9-AEDAFF87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42</a:t>
            </a:fld>
            <a:endParaRPr lang="en-LU"/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A32F1A8-BD03-C81C-1E1B-8574D193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35" y="1372415"/>
            <a:ext cx="5242193" cy="4111200"/>
          </a:xfrm>
          <a:prstGeom prst="rect">
            <a:avLst/>
          </a:prstGeom>
        </p:spPr>
      </p:pic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AD297D4-A25E-CD6A-A46C-5C4A8600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3" y="1374384"/>
            <a:ext cx="5641337" cy="4109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694352-1908-4B0B-8408-45D91BD4B9CC}"/>
              </a:ext>
            </a:extLst>
          </p:cNvPr>
          <p:cNvSpPr txBox="1"/>
          <p:nvPr/>
        </p:nvSpPr>
        <p:spPr>
          <a:xfrm>
            <a:off x="1524050" y="1003083"/>
            <a:ext cx="350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Using pandas + scikit-learn (CPU)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DBDA8-4296-DEA5-A78F-18DEAF1457B6}"/>
              </a:ext>
            </a:extLst>
          </p:cNvPr>
          <p:cNvSpPr txBox="1"/>
          <p:nvPr/>
        </p:nvSpPr>
        <p:spPr>
          <a:xfrm>
            <a:off x="7852123" y="1001825"/>
            <a:ext cx="27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Using cuDF + cuML (GPU)</a:t>
            </a:r>
          </a:p>
        </p:txBody>
      </p:sp>
    </p:spTree>
    <p:extLst>
      <p:ext uri="{BB962C8B-B14F-4D97-AF65-F5344CB8AC3E}">
        <p14:creationId xmlns:p14="http://schemas.microsoft.com/office/powerpoint/2010/main" val="1870016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5E637-1150-E915-F975-58B54DCE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426" y="6356350"/>
            <a:ext cx="2743200" cy="365125"/>
          </a:xfrm>
        </p:spPr>
        <p:txBody>
          <a:bodyPr/>
          <a:lstStyle/>
          <a:p>
            <a:fld id="{273E1CE9-F581-4745-84E4-66242A61DF32}" type="slidenum">
              <a:rPr lang="en-LU" smtClean="0"/>
              <a:t>43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A2061-F8E0-1403-A94D-2E4AD2DF1279}"/>
              </a:ext>
            </a:extLst>
          </p:cNvPr>
          <p:cNvSpPr txBox="1"/>
          <p:nvPr/>
        </p:nvSpPr>
        <p:spPr>
          <a:xfrm>
            <a:off x="0" y="31750"/>
            <a:ext cx="630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Other Frameworks Used for ML &amp; DL on HPC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81AB4-72C7-C0B0-E7AF-1C2BB5640C96}"/>
              </a:ext>
            </a:extLst>
          </p:cNvPr>
          <p:cNvSpPr txBox="1"/>
          <p:nvPr/>
        </p:nvSpPr>
        <p:spPr>
          <a:xfrm>
            <a:off x="112605" y="575782"/>
            <a:ext cx="5223893" cy="628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Horovod: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LU" dirty="0"/>
              <a:t>n open-source DL framework for distributed parallel programming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LU" dirty="0"/>
              <a:t>esigned for training DL models scross multiple GPUs and multiple 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Supports frameworks such as TensorFlow, PyTorch, Keras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It leverages NCCL (NVIDIA Collective Communications Library) or MPI (Message Passing Interface) for high-performance communication between GPUs.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Accelerates trainings in large-scale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LU" dirty="0"/>
              <a:t>implifies the process of writing distributed training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198EE-0532-21CD-8517-31553D5A8BD4}"/>
              </a:ext>
            </a:extLst>
          </p:cNvPr>
          <p:cNvSpPr txBox="1"/>
          <p:nvPr/>
        </p:nvSpPr>
        <p:spPr>
          <a:xfrm>
            <a:off x="6300507" y="757338"/>
            <a:ext cx="4991725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Horovod is “easier” when: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LU" dirty="0"/>
              <a:t>e want a simple setup across many GPUs/nodes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We are working with both TensorFlow and PyTorch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We want automatic optimizer scaling and synchronization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3BA34-BE67-4388-EC51-8F6E37DC5950}"/>
              </a:ext>
            </a:extLst>
          </p:cNvPr>
          <p:cNvSpPr txBox="1"/>
          <p:nvPr/>
        </p:nvSpPr>
        <p:spPr>
          <a:xfrm>
            <a:off x="6300507" y="3694208"/>
            <a:ext cx="225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It works with SLURM: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81E9A-B597-7A9D-4D9B-54E92A6B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20" y="4107858"/>
            <a:ext cx="4568790" cy="26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7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4BB41-DAC4-E869-E6D4-DA1C1638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44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9B0C6-DA21-02D7-B328-8B4E072E2A71}"/>
              </a:ext>
            </a:extLst>
          </p:cNvPr>
          <p:cNvSpPr txBox="1"/>
          <p:nvPr/>
        </p:nvSpPr>
        <p:spPr>
          <a:xfrm>
            <a:off x="0" y="31750"/>
            <a:ext cx="630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Other Frameworks Used for ML &amp; DL on HPC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DB67B-BD2A-B834-72C2-CF177260B75B}"/>
              </a:ext>
            </a:extLst>
          </p:cNvPr>
          <p:cNvSpPr txBox="1"/>
          <p:nvPr/>
        </p:nvSpPr>
        <p:spPr>
          <a:xfrm>
            <a:off x="232526" y="493415"/>
            <a:ext cx="5223893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TensorRT: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high-performance DL inference framework developed by NVIDIA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a Software Development Kit (SDK) – a collection of tools, libraries, and documentation that helps developers build software for specific platform or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be used with Python – allows to integrate model optimization and inference into Python-based DL workflows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4C69E-D2C6-9658-12E7-4716E9219F2E}"/>
              </a:ext>
            </a:extLst>
          </p:cNvPr>
          <p:cNvSpPr txBox="1"/>
          <p:nvPr/>
        </p:nvSpPr>
        <p:spPr>
          <a:xfrm>
            <a:off x="6300507" y="493415"/>
            <a:ext cx="5454371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TensorRT is useful for DL and HPC because: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Speeds up inference by optimizing trained models for GPU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U</a:t>
            </a:r>
            <a:r>
              <a:rPr lang="en-LU" dirty="0"/>
              <a:t>ses precision calibration to reduce computation while keeping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LU" dirty="0"/>
              <a:t>educes memory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LU" dirty="0"/>
              <a:t>orks well with large-scale DL models in real-time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LU" dirty="0"/>
              <a:t>upport deployment on NVIDIA GPUs, making it ideal for HPC clusters with CUDA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DL models run faster and use less memory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L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7229C-7EAE-5145-169E-87E7F7E8DECC}"/>
              </a:ext>
            </a:extLst>
          </p:cNvPr>
          <p:cNvSpPr txBox="1"/>
          <p:nvPr/>
        </p:nvSpPr>
        <p:spPr>
          <a:xfrm>
            <a:off x="744511" y="5162450"/>
            <a:ext cx="1070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TensorRT itself does not require a specific SLURM configuration. It is a library used within a code to optimize and run deep learning models efficiently. </a:t>
            </a:r>
          </a:p>
        </p:txBody>
      </p:sp>
    </p:spTree>
    <p:extLst>
      <p:ext uri="{BB962C8B-B14F-4D97-AF65-F5344CB8AC3E}">
        <p14:creationId xmlns:p14="http://schemas.microsoft.com/office/powerpoint/2010/main" val="310866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4C8EF-04E7-ED1F-E6B9-38B2664E4E07}"/>
              </a:ext>
            </a:extLst>
          </p:cNvPr>
          <p:cNvSpPr txBox="1"/>
          <p:nvPr/>
        </p:nvSpPr>
        <p:spPr>
          <a:xfrm>
            <a:off x="474265" y="4942985"/>
            <a:ext cx="422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A multi-layer feedforward neural network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96485B-83DD-F05D-F628-83AA9ECD9FD2}"/>
              </a:ext>
            </a:extLst>
          </p:cNvPr>
          <p:cNvGrpSpPr/>
          <p:nvPr/>
        </p:nvGrpSpPr>
        <p:grpSpPr>
          <a:xfrm>
            <a:off x="734518" y="643050"/>
            <a:ext cx="4905725" cy="3958164"/>
            <a:chOff x="734518" y="456440"/>
            <a:chExt cx="4905725" cy="39581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953B27-BDDE-9632-295E-52BD2A01E6FD}"/>
                </a:ext>
              </a:extLst>
            </p:cNvPr>
            <p:cNvGrpSpPr/>
            <p:nvPr/>
          </p:nvGrpSpPr>
          <p:grpSpPr>
            <a:xfrm>
              <a:off x="734518" y="456440"/>
              <a:ext cx="4905725" cy="3958164"/>
              <a:chOff x="775547" y="2848531"/>
              <a:chExt cx="4905725" cy="395816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505E61B-9D64-556C-D9AF-BA391D5C4ECD}"/>
                  </a:ext>
                </a:extLst>
              </p:cNvPr>
              <p:cNvGrpSpPr/>
              <p:nvPr/>
            </p:nvGrpSpPr>
            <p:grpSpPr>
              <a:xfrm>
                <a:off x="893567" y="3429000"/>
                <a:ext cx="4787705" cy="2729260"/>
                <a:chOff x="893567" y="3429000"/>
                <a:chExt cx="4787705" cy="272926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D83F1C52-B4DA-F9FC-AD06-15CFC9CA9966}"/>
                    </a:ext>
                  </a:extLst>
                </p:cNvPr>
                <p:cNvGrpSpPr/>
                <p:nvPr/>
              </p:nvGrpSpPr>
              <p:grpSpPr>
                <a:xfrm>
                  <a:off x="893567" y="3429000"/>
                  <a:ext cx="4148661" cy="2729260"/>
                  <a:chOff x="1307451" y="2838818"/>
                  <a:chExt cx="4148661" cy="2729260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2C4BD80-C140-3C75-42DC-10C39E482F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2838818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04BD0BE5-8ED2-B023-B23F-DDB4DFD540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3607667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2F6D0313-02C6-834D-835F-7A9489CDBC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4344275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B69A9ABA-613E-6F2B-F773-CF190F62A82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5100078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C708E79-02AC-DC9A-CB56-84C74F80E5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3167105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7405BE4-5E96-7502-29F1-F85AD3C291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3750472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4A570748-B44A-B570-05CF-F42780483F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4344275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43D98835-C78F-6D77-6CAF-DAAE978D5D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4938078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E6742D0F-A312-0D24-2A78-2BDEB06C51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3376589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EF2F4166-14F6-4DF2-1338-A3B5559C9C2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4075667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3B12FA3B-3F1B-E7CF-C210-2593C0F0C7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4740078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77D3337C-127A-0F30-E617-C6F9F23932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88112" y="4074275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</p:grp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4E80366-83C5-95EC-D027-0143872C489C}"/>
                    </a:ext>
                  </a:extLst>
                </p:cNvPr>
                <p:cNvCxnSpPr>
                  <a:cxnSpLocks/>
                  <a:endCxn id="51" idx="1"/>
                </p:cNvCxnSpPr>
                <p:nvPr/>
              </p:nvCxnSpPr>
              <p:spPr>
                <a:xfrm>
                  <a:off x="1361567" y="3714054"/>
                  <a:ext cx="796447" cy="24123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25A3A26F-B9B8-3596-3EED-D7703653B43C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>
                  <a:off x="1361567" y="4443473"/>
                  <a:ext cx="796447" cy="9518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B1AA6C6-7CA7-B47B-3AF7-BCE68B25FA95}"/>
                    </a:ext>
                  </a:extLst>
                </p:cNvPr>
                <p:cNvCxnSpPr>
                  <a:cxnSpLocks/>
                  <a:endCxn id="53" idx="1"/>
                </p:cNvCxnSpPr>
                <p:nvPr/>
              </p:nvCxnSpPr>
              <p:spPr>
                <a:xfrm flipV="1">
                  <a:off x="1361566" y="5132457"/>
                  <a:ext cx="796448" cy="520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D0231A86-4581-8072-1D06-4A2381808633}"/>
                    </a:ext>
                  </a:extLst>
                </p:cNvPr>
                <p:cNvCxnSpPr>
                  <a:cxnSpLocks/>
                  <a:endCxn id="54" idx="1"/>
                </p:cNvCxnSpPr>
                <p:nvPr/>
              </p:nvCxnSpPr>
              <p:spPr>
                <a:xfrm flipV="1">
                  <a:off x="1361566" y="5726260"/>
                  <a:ext cx="796448" cy="1886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0318DB55-4017-76CE-6816-3A869E92F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9674" y="3956616"/>
                  <a:ext cx="796447" cy="2412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4F30AA7B-A2EC-C305-E778-4A68F5D1B3DB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>
                  <a:off x="2569674" y="3955287"/>
                  <a:ext cx="780787" cy="90856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9B02ACA7-B2F9-E61B-67F5-4E4726ADFB47}"/>
                    </a:ext>
                  </a:extLst>
                </p:cNvPr>
                <p:cNvCxnSpPr>
                  <a:cxnSpLocks/>
                  <a:endCxn id="57" idx="1"/>
                </p:cNvCxnSpPr>
                <p:nvPr/>
              </p:nvCxnSpPr>
              <p:spPr>
                <a:xfrm>
                  <a:off x="2569674" y="3948120"/>
                  <a:ext cx="780787" cy="15801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CE705D0-5382-8E39-138F-FDA11E3304F3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 flipV="1">
                  <a:off x="2556318" y="4164771"/>
                  <a:ext cx="794143" cy="37906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1246585E-6757-7CC9-934E-3C4EE3046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70249" y="4543840"/>
                  <a:ext cx="795296" cy="2904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E160175C-8480-B0FB-B0A8-216D44A8FD1B}"/>
                    </a:ext>
                  </a:extLst>
                </p:cNvPr>
                <p:cNvCxnSpPr>
                  <a:cxnSpLocks/>
                  <a:endCxn id="57" idx="1"/>
                </p:cNvCxnSpPr>
                <p:nvPr/>
              </p:nvCxnSpPr>
              <p:spPr>
                <a:xfrm>
                  <a:off x="2571937" y="4536714"/>
                  <a:ext cx="778524" cy="99154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DBB25562-5025-607B-D5A0-4F55D46F1F9A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 flipV="1">
                  <a:off x="2555165" y="4164771"/>
                  <a:ext cx="795296" cy="96768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EDEE1603-86B6-7FF1-14AB-EF7013DE3A09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 flipV="1">
                  <a:off x="2587557" y="4863849"/>
                  <a:ext cx="762904" cy="26227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007BCCF2-FCC7-1830-5AAB-E1AC57E8F108}"/>
                    </a:ext>
                  </a:extLst>
                </p:cNvPr>
                <p:cNvCxnSpPr>
                  <a:cxnSpLocks/>
                  <a:endCxn id="57" idx="1"/>
                </p:cNvCxnSpPr>
                <p:nvPr/>
              </p:nvCxnSpPr>
              <p:spPr>
                <a:xfrm>
                  <a:off x="2554589" y="5126138"/>
                  <a:ext cx="795872" cy="4021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1C2E9B2F-20B4-6823-8D65-4456C6E7795C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 flipV="1">
                  <a:off x="2569674" y="4164771"/>
                  <a:ext cx="780787" cy="156761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1ED3ED-C67B-D46C-9260-1AA84B122EFC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 flipV="1">
                  <a:off x="2538314" y="4863849"/>
                  <a:ext cx="812147" cy="8629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38EBDE0-8A2C-AE2E-0345-706E370AD4D3}"/>
                    </a:ext>
                  </a:extLst>
                </p:cNvPr>
                <p:cNvCxnSpPr>
                  <a:cxnSpLocks/>
                  <a:endCxn id="57" idx="1"/>
                </p:cNvCxnSpPr>
                <p:nvPr/>
              </p:nvCxnSpPr>
              <p:spPr>
                <a:xfrm flipV="1">
                  <a:off x="2536090" y="5528260"/>
                  <a:ext cx="814371" cy="1826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D95553D-486E-4505-795C-81DDC4B48891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>
                  <a:off x="3746461" y="4153674"/>
                  <a:ext cx="827767" cy="7447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F023581E-B865-A005-CA7B-157B354AF4F3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>
                  <a:off x="3759073" y="4873125"/>
                  <a:ext cx="815155" cy="2533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29D5C35D-38B5-FA10-F63F-B1FDC841D92D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V="1">
                  <a:off x="3755188" y="4898457"/>
                  <a:ext cx="819040" cy="62980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BAB63A12-CF4B-2B9C-7E1D-86C5A56C4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2228" y="4918898"/>
                  <a:ext cx="63904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D8974D-A6EC-2A23-198A-D3F207A20DF6}"/>
                  </a:ext>
                </a:extLst>
              </p:cNvPr>
              <p:cNvSpPr txBox="1"/>
              <p:nvPr/>
            </p:nvSpPr>
            <p:spPr>
              <a:xfrm>
                <a:off x="775547" y="2848531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Input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BDFC4A-DB02-31D6-9BFB-DC76D74C3AD4}"/>
                  </a:ext>
                </a:extLst>
              </p:cNvPr>
              <p:cNvSpPr txBox="1"/>
              <p:nvPr/>
            </p:nvSpPr>
            <p:spPr>
              <a:xfrm flipH="1">
                <a:off x="4375375" y="4310201"/>
                <a:ext cx="936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LU" dirty="0"/>
                  <a:t>Output</a:t>
                </a:r>
              </a:p>
            </p:txBody>
          </p:sp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CF26BE7E-7E5D-5E22-FF14-B742E5667BC2}"/>
                  </a:ext>
                </a:extLst>
              </p:cNvPr>
              <p:cNvSpPr/>
              <p:nvPr/>
            </p:nvSpPr>
            <p:spPr>
              <a:xfrm rot="5400000">
                <a:off x="2774899" y="5551824"/>
                <a:ext cx="332103" cy="1385202"/>
              </a:xfrm>
              <a:prstGeom prst="righ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E8EB9-0F56-551D-0DD8-D1D8C45CB5A9}"/>
                  </a:ext>
                </a:extLst>
              </p:cNvPr>
              <p:cNvSpPr txBox="1"/>
              <p:nvPr/>
            </p:nvSpPr>
            <p:spPr>
              <a:xfrm>
                <a:off x="2184822" y="6437363"/>
                <a:ext cx="155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Hidden layers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47F4FB-0468-4243-95D4-4008D3806DC5}"/>
                    </a:ext>
                  </a:extLst>
                </p:cNvPr>
                <p:cNvSpPr txBox="1"/>
                <p:nvPr/>
              </p:nvSpPr>
              <p:spPr>
                <a:xfrm>
                  <a:off x="883670" y="1068334"/>
                  <a:ext cx="4543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47F4FB-0468-4243-95D4-4008D3806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70" y="1068334"/>
                  <a:ext cx="454355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B80DA0-8AA2-FEDE-8096-AED87B4FF0B4}"/>
                    </a:ext>
                  </a:extLst>
                </p:cNvPr>
                <p:cNvSpPr txBox="1"/>
                <p:nvPr/>
              </p:nvSpPr>
              <p:spPr>
                <a:xfrm>
                  <a:off x="883670" y="1850841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B80DA0-8AA2-FEDE-8096-AED87B4FF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70" y="1850841"/>
                  <a:ext cx="45967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49CEF44-04A6-0691-9C01-F12DB9501A6B}"/>
                    </a:ext>
                  </a:extLst>
                </p:cNvPr>
                <p:cNvSpPr txBox="1"/>
                <p:nvPr/>
              </p:nvSpPr>
              <p:spPr>
                <a:xfrm>
                  <a:off x="881008" y="2578059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49CEF44-04A6-0691-9C01-F12DB9501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08" y="2578059"/>
                  <a:ext cx="4596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091F6-1D2B-D6B0-7071-506D8F780F42}"/>
                    </a:ext>
                  </a:extLst>
                </p:cNvPr>
                <p:cNvSpPr txBox="1"/>
                <p:nvPr/>
              </p:nvSpPr>
              <p:spPr>
                <a:xfrm>
                  <a:off x="881008" y="3316950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091F6-1D2B-D6B0-7071-506D8F780F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08" y="3316950"/>
                  <a:ext cx="45967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C58730-AC9A-E33F-5298-2EDE57438E00}"/>
                    </a:ext>
                  </a:extLst>
                </p:cNvPr>
                <p:cNvSpPr txBox="1"/>
                <p:nvPr/>
              </p:nvSpPr>
              <p:spPr>
                <a:xfrm>
                  <a:off x="2096919" y="1355815"/>
                  <a:ext cx="461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C58730-AC9A-E33F-5298-2EDE57438E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919" y="1355815"/>
                  <a:ext cx="46140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6AE815-411B-9BEE-6902-808017FBD871}"/>
                    </a:ext>
                  </a:extLst>
                </p:cNvPr>
                <p:cNvSpPr txBox="1"/>
                <p:nvPr/>
              </p:nvSpPr>
              <p:spPr>
                <a:xfrm>
                  <a:off x="2118689" y="1965417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6AE815-411B-9BEE-6902-808017FBD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689" y="1965417"/>
                  <a:ext cx="46673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DF3959-0C3C-5875-6FC7-6AB62FC2444F}"/>
                    </a:ext>
                  </a:extLst>
                </p:cNvPr>
                <p:cNvSpPr txBox="1"/>
                <p:nvPr/>
              </p:nvSpPr>
              <p:spPr>
                <a:xfrm>
                  <a:off x="2118690" y="2536912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DF3959-0C3C-5875-6FC7-6AB62FC24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690" y="2536912"/>
                  <a:ext cx="46673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9784B31-8C2D-8709-8944-AFC04787B0CF}"/>
                    </a:ext>
                  </a:extLst>
                </p:cNvPr>
                <p:cNvSpPr txBox="1"/>
                <p:nvPr/>
              </p:nvSpPr>
              <p:spPr>
                <a:xfrm>
                  <a:off x="2102361" y="3157402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9784B31-8C2D-8709-8944-AFC04787B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361" y="3157402"/>
                  <a:ext cx="46673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E5E593A-1A8B-9064-3209-30862BF1CAF5}"/>
                    </a:ext>
                  </a:extLst>
                </p:cNvPr>
                <p:cNvSpPr txBox="1"/>
                <p:nvPr/>
              </p:nvSpPr>
              <p:spPr>
                <a:xfrm>
                  <a:off x="3294351" y="1589860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E5E593A-1A8B-9064-3209-30862BF1C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351" y="1589860"/>
                  <a:ext cx="46673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A18FB2-E195-13EA-ED4C-5316502C2794}"/>
                    </a:ext>
                  </a:extLst>
                </p:cNvPr>
                <p:cNvSpPr txBox="1"/>
                <p:nvPr/>
              </p:nvSpPr>
              <p:spPr>
                <a:xfrm>
                  <a:off x="3294800" y="2292830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A18FB2-E195-13EA-ED4C-5316502C2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800" y="2292830"/>
                  <a:ext cx="46673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394AC2-613C-F2F7-3429-65D9E44BA1D5}"/>
                    </a:ext>
                  </a:extLst>
                </p:cNvPr>
                <p:cNvSpPr txBox="1"/>
                <p:nvPr/>
              </p:nvSpPr>
              <p:spPr>
                <a:xfrm>
                  <a:off x="3291916" y="2960753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394AC2-613C-F2F7-3429-65D9E44BA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916" y="2960753"/>
                  <a:ext cx="46673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45A824-FC98-DECB-3CF2-BAA4E7965CAF}"/>
                    </a:ext>
                  </a:extLst>
                </p:cNvPr>
                <p:cNvSpPr txBox="1"/>
                <p:nvPr/>
              </p:nvSpPr>
              <p:spPr>
                <a:xfrm>
                  <a:off x="4668023" y="2372639"/>
                  <a:ext cx="1803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45A824-FC98-DECB-3CF2-BAA4E7965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023" y="2372639"/>
                  <a:ext cx="18030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333" t="-13043" r="-33333" b="-26087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C2D2575-7056-7A58-70CC-B9AF90D4595C}"/>
                    </a:ext>
                  </a:extLst>
                </p:cNvPr>
                <p:cNvSpPr txBox="1"/>
                <p:nvPr/>
              </p:nvSpPr>
              <p:spPr>
                <a:xfrm>
                  <a:off x="1619530" y="1077162"/>
                  <a:ext cx="3107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C2D2575-7056-7A58-70CC-B9AF90D45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530" y="1077162"/>
                  <a:ext cx="31072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879A5E-7B2D-7D62-7E42-AF49F0EAD704}"/>
                    </a:ext>
                  </a:extLst>
                </p:cNvPr>
                <p:cNvSpPr txBox="1"/>
                <p:nvPr/>
              </p:nvSpPr>
              <p:spPr>
                <a:xfrm>
                  <a:off x="1560410" y="1719494"/>
                  <a:ext cx="3160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879A5E-7B2D-7D62-7E42-AF49F0EAD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410" y="1719494"/>
                  <a:ext cx="31604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7692" r="-7692" b="-13043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18E2AA-4F74-AD77-75CE-EED3DB57250D}"/>
                  </a:ext>
                </a:extLst>
              </p:cNvPr>
              <p:cNvSpPr txBox="1"/>
              <p:nvPr/>
            </p:nvSpPr>
            <p:spPr>
              <a:xfrm>
                <a:off x="6382851" y="1024582"/>
                <a:ext cx="495661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Each node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LU" dirty="0"/>
                  <a:t>) performs a simple computations.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Each connection carries a signal, or the output of the computation from one node to another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LU" dirty="0"/>
                  <a:t>).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Each connection is labeled by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LU" dirty="0"/>
                  <a:t>) indicating the extent to which the signal is amplified or diminished.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18E2AA-4F74-AD77-75CE-EED3DB572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851" y="1024582"/>
                <a:ext cx="4956611" cy="2308324"/>
              </a:xfrm>
              <a:prstGeom prst="rect">
                <a:avLst/>
              </a:prstGeom>
              <a:blipFill>
                <a:blip r:embed="rId16"/>
                <a:stretch>
                  <a:fillRect l="-767" t="-1093" b="-327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1E59FB-1EA4-B301-2F94-3D26CB7B3F8A}"/>
                  </a:ext>
                </a:extLst>
              </p:cNvPr>
              <p:cNvSpPr txBox="1"/>
              <p:nvPr/>
            </p:nvSpPr>
            <p:spPr>
              <a:xfrm>
                <a:off x="7241000" y="3837139"/>
                <a:ext cx="3240311" cy="735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1E59FB-1EA4-B301-2F94-3D26CB7B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000" y="3837139"/>
                <a:ext cx="3240311" cy="735009"/>
              </a:xfrm>
              <a:prstGeom prst="rect">
                <a:avLst/>
              </a:prstGeom>
              <a:blipFill>
                <a:blip r:embed="rId17"/>
                <a:stretch>
                  <a:fillRect l="-2734" t="-123729" r="-1953" b="-183051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A6F972-EC64-1C7C-0A40-8209976D2B2C}"/>
                  </a:ext>
                </a:extLst>
              </p:cNvPr>
              <p:cNvSpPr txBox="1"/>
              <p:nvPr/>
            </p:nvSpPr>
            <p:spPr>
              <a:xfrm>
                <a:off x="7673618" y="5076382"/>
                <a:ext cx="2375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LU" dirty="0"/>
                  <a:t> – bias, a constant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LU" dirty="0"/>
                  <a:t> – activation function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A6F972-EC64-1C7C-0A40-8209976D2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618" y="5076382"/>
                <a:ext cx="2375074" cy="646331"/>
              </a:xfrm>
              <a:prstGeom prst="rect">
                <a:avLst/>
              </a:prstGeom>
              <a:blipFill>
                <a:blip r:embed="rId18"/>
                <a:stretch>
                  <a:fillRect l="-1064" t="-3846" r="-1064" b="-13462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8BE7454D-72BA-2DF4-DA77-F538A88D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5</a:t>
            </a:fld>
            <a:endParaRPr lang="en-L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AC6F2-A824-0872-D1FB-9A6E5CF8C5B3}"/>
              </a:ext>
            </a:extLst>
          </p:cNvPr>
          <p:cNvSpPr txBox="1"/>
          <p:nvPr/>
        </p:nvSpPr>
        <p:spPr>
          <a:xfrm>
            <a:off x="4210002" y="114300"/>
            <a:ext cx="3771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Neural Networks – repeat </a:t>
            </a:r>
          </a:p>
        </p:txBody>
      </p:sp>
    </p:spTree>
    <p:extLst>
      <p:ext uri="{BB962C8B-B14F-4D97-AF65-F5344CB8AC3E}">
        <p14:creationId xmlns:p14="http://schemas.microsoft.com/office/powerpoint/2010/main" val="134551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DBCC84-9757-28E2-AC4D-FEE95A0FCA79}"/>
              </a:ext>
            </a:extLst>
          </p:cNvPr>
          <p:cNvSpPr txBox="1"/>
          <p:nvPr/>
        </p:nvSpPr>
        <p:spPr>
          <a:xfrm>
            <a:off x="3889627" y="0"/>
            <a:ext cx="441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Convolutional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4ED9B-0B3C-63C9-EA04-59A5C4D7CC6B}"/>
              </a:ext>
            </a:extLst>
          </p:cNvPr>
          <p:cNvSpPr txBox="1"/>
          <p:nvPr/>
        </p:nvSpPr>
        <p:spPr>
          <a:xfrm>
            <a:off x="0" y="723900"/>
            <a:ext cx="1219200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A type of DL neural network architecutre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U</a:t>
            </a:r>
            <a:r>
              <a:rPr lang="en-LU" dirty="0"/>
              <a:t>sed in Computer Vision – a field of AI that enables a computer to understand and interpret the image or visual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CNN architectue = input layer, Convolutional layer, Pooling layer, and fully connected layers.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0D047-48E1-BD78-BFBE-77450B9409B8}"/>
              </a:ext>
            </a:extLst>
          </p:cNvPr>
          <p:cNvGrpSpPr/>
          <p:nvPr/>
        </p:nvGrpSpPr>
        <p:grpSpPr>
          <a:xfrm>
            <a:off x="1534382" y="2461334"/>
            <a:ext cx="9411408" cy="2977441"/>
            <a:chOff x="1534382" y="2461334"/>
            <a:chExt cx="9411408" cy="29774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225A54-6B63-A1CA-0A20-61E4C6E16CB2}"/>
                </a:ext>
              </a:extLst>
            </p:cNvPr>
            <p:cNvGrpSpPr/>
            <p:nvPr/>
          </p:nvGrpSpPr>
          <p:grpSpPr>
            <a:xfrm>
              <a:off x="1534382" y="3038475"/>
              <a:ext cx="9123236" cy="2400300"/>
              <a:chOff x="628650" y="2828925"/>
              <a:chExt cx="9123236" cy="24003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55EA4E-B460-8DBD-1480-E164A414794A}"/>
                  </a:ext>
                </a:extLst>
              </p:cNvPr>
              <p:cNvSpPr/>
              <p:nvPr/>
            </p:nvSpPr>
            <p:spPr>
              <a:xfrm>
                <a:off x="628650" y="3429000"/>
                <a:ext cx="1390650" cy="12001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LU" sz="2000" dirty="0">
                    <a:solidFill>
                      <a:schemeClr val="tx1"/>
                    </a:solidFill>
                  </a:rPr>
                  <a:t>Image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FB5129-882B-F03A-EAF6-3317EBEBCC5A}"/>
                  </a:ext>
                </a:extLst>
              </p:cNvPr>
              <p:cNvSpPr/>
              <p:nvPr/>
            </p:nvSpPr>
            <p:spPr>
              <a:xfrm>
                <a:off x="3181350" y="2828925"/>
                <a:ext cx="533400" cy="24003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065BBD-0436-0316-DA15-0CFE0DC1A16C}"/>
                  </a:ext>
                </a:extLst>
              </p:cNvPr>
              <p:cNvSpPr/>
              <p:nvPr/>
            </p:nvSpPr>
            <p:spPr>
              <a:xfrm>
                <a:off x="3889627" y="2828925"/>
                <a:ext cx="533400" cy="24003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21DDDA-13A0-E9FF-B04E-ED1CE470C246}"/>
                  </a:ext>
                </a:extLst>
              </p:cNvPr>
              <p:cNvSpPr/>
              <p:nvPr/>
            </p:nvSpPr>
            <p:spPr>
              <a:xfrm>
                <a:off x="5562600" y="2828925"/>
                <a:ext cx="533400" cy="24003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C99B5D-8285-1ED4-9A80-5B4B5563BA92}"/>
                  </a:ext>
                </a:extLst>
              </p:cNvPr>
              <p:cNvSpPr/>
              <p:nvPr/>
            </p:nvSpPr>
            <p:spPr>
              <a:xfrm>
                <a:off x="7235573" y="2828925"/>
                <a:ext cx="533400" cy="2400300"/>
              </a:xfrm>
              <a:prstGeom prst="rect">
                <a:avLst/>
              </a:prstGeom>
              <a:solidFill>
                <a:srgbClr val="FFF3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D9805A-994A-DFDF-A646-90BFA67ECB5A}"/>
                  </a:ext>
                </a:extLst>
              </p:cNvPr>
              <p:cNvSpPr/>
              <p:nvPr/>
            </p:nvSpPr>
            <p:spPr>
              <a:xfrm>
                <a:off x="8908546" y="3633787"/>
                <a:ext cx="843340" cy="790575"/>
              </a:xfrm>
              <a:prstGeom prst="rect">
                <a:avLst/>
              </a:prstGeom>
              <a:solidFill>
                <a:srgbClr val="FFF3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3E8B7A-39FC-0694-13F1-43F7854BF8EA}"/>
                </a:ext>
              </a:extLst>
            </p:cNvPr>
            <p:cNvSpPr txBox="1"/>
            <p:nvPr/>
          </p:nvSpPr>
          <p:spPr>
            <a:xfrm>
              <a:off x="1612839" y="3028950"/>
              <a:ext cx="1233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Input layer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B50C7F-3B01-8DC3-D9D9-AA85F8764023}"/>
                </a:ext>
              </a:extLst>
            </p:cNvPr>
            <p:cNvSpPr txBox="1"/>
            <p:nvPr/>
          </p:nvSpPr>
          <p:spPr>
            <a:xfrm>
              <a:off x="3566091" y="2461334"/>
              <a:ext cx="21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Convolutional layer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85F2EC-BE9F-8EB8-1455-F04C03A4FA7F}"/>
                </a:ext>
              </a:extLst>
            </p:cNvPr>
            <p:cNvSpPr txBox="1"/>
            <p:nvPr/>
          </p:nvSpPr>
          <p:spPr>
            <a:xfrm>
              <a:off x="5782335" y="2461334"/>
              <a:ext cx="1905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Max pooling layer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4B4139-54C1-4284-B79E-74D00E6DF597}"/>
                </a:ext>
              </a:extLst>
            </p:cNvPr>
            <p:cNvSpPr txBox="1"/>
            <p:nvPr/>
          </p:nvSpPr>
          <p:spPr>
            <a:xfrm>
              <a:off x="7795190" y="2461334"/>
              <a:ext cx="135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Dense layer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D465E4-7AD0-9A61-1D68-846F82402C54}"/>
                </a:ext>
              </a:extLst>
            </p:cNvPr>
            <p:cNvSpPr txBox="1"/>
            <p:nvPr/>
          </p:nvSpPr>
          <p:spPr>
            <a:xfrm>
              <a:off x="9526106" y="3269218"/>
              <a:ext cx="1419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Output layer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131375-DFC4-0DD5-A125-B8625CFEDCD0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925032" y="4238625"/>
              <a:ext cx="1162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48F5396-9590-1C24-1AED-690AC76DFC79}"/>
                </a:ext>
              </a:extLst>
            </p:cNvPr>
            <p:cNvCxnSpPr/>
            <p:nvPr/>
          </p:nvCxnSpPr>
          <p:spPr>
            <a:xfrm>
              <a:off x="5328759" y="4238624"/>
              <a:ext cx="1162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648E1F-8387-14DF-F3C9-49DDF7B00F43}"/>
                </a:ext>
              </a:extLst>
            </p:cNvPr>
            <p:cNvCxnSpPr/>
            <p:nvPr/>
          </p:nvCxnSpPr>
          <p:spPr>
            <a:xfrm>
              <a:off x="6979255" y="4238624"/>
              <a:ext cx="1162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A3BFF7-0C2B-BB7F-03A4-4565434DCAB3}"/>
                </a:ext>
              </a:extLst>
            </p:cNvPr>
            <p:cNvCxnSpPr/>
            <p:nvPr/>
          </p:nvCxnSpPr>
          <p:spPr>
            <a:xfrm>
              <a:off x="8674705" y="4238624"/>
              <a:ext cx="1162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0D75F-A572-1F6B-74A5-E4EAB351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6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03667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25C3F7C-49EB-01E3-F501-62CF92AB7EAF}"/>
              </a:ext>
            </a:extLst>
          </p:cNvPr>
          <p:cNvGrpSpPr/>
          <p:nvPr/>
        </p:nvGrpSpPr>
        <p:grpSpPr>
          <a:xfrm>
            <a:off x="472378" y="1492653"/>
            <a:ext cx="5895543" cy="5265138"/>
            <a:chOff x="201459" y="342256"/>
            <a:chExt cx="5895543" cy="5265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1F99A21-95A2-00A4-0EAF-4118B4D3051E}"/>
                </a:ext>
              </a:extLst>
            </p:cNvPr>
            <p:cNvGrpSpPr/>
            <p:nvPr/>
          </p:nvGrpSpPr>
          <p:grpSpPr>
            <a:xfrm>
              <a:off x="428016" y="447473"/>
              <a:ext cx="3740975" cy="3726379"/>
              <a:chOff x="1342416" y="525294"/>
              <a:chExt cx="2276063" cy="233519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C792A-A40C-CAED-64FD-4731DA0B2B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42416" y="525294"/>
                <a:ext cx="1971263" cy="2030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0109E7-8825-BA89-6AE2-56D4993077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4816" y="677691"/>
                <a:ext cx="1971262" cy="203040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8D7D31-C813-945A-4FC4-D65023886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7216" y="830092"/>
                <a:ext cx="1971263" cy="20304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0B1F674-B0CB-2FA7-7ACB-CEF3B1FFA3C3}"/>
                </a:ext>
              </a:extLst>
            </p:cNvPr>
            <p:cNvCxnSpPr>
              <a:cxnSpLocks/>
            </p:cNvCxnSpPr>
            <p:nvPr/>
          </p:nvCxnSpPr>
          <p:spPr>
            <a:xfrm>
              <a:off x="3944038" y="357888"/>
              <a:ext cx="449902" cy="5759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1DF633-7AB6-AF81-651B-BA395311C7CC}"/>
                </a:ext>
              </a:extLst>
            </p:cNvPr>
            <p:cNvSpPr txBox="1"/>
            <p:nvPr/>
          </p:nvSpPr>
          <p:spPr>
            <a:xfrm>
              <a:off x="4392689" y="34225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3 color chanels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668EAA-E613-BDE9-25FD-E060BA667E22}"/>
                </a:ext>
              </a:extLst>
            </p:cNvPr>
            <p:cNvCxnSpPr>
              <a:cxnSpLocks/>
            </p:cNvCxnSpPr>
            <p:nvPr/>
          </p:nvCxnSpPr>
          <p:spPr>
            <a:xfrm>
              <a:off x="4369348" y="913618"/>
              <a:ext cx="23341" cy="33013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797C0-D249-8B02-CDD5-8C5E8BA353E4}"/>
                </a:ext>
              </a:extLst>
            </p:cNvPr>
            <p:cNvSpPr txBox="1"/>
            <p:nvPr/>
          </p:nvSpPr>
          <p:spPr>
            <a:xfrm>
              <a:off x="4426922" y="2448475"/>
              <a:ext cx="8386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Height</a:t>
              </a:r>
            </a:p>
            <a:p>
              <a:r>
                <a:rPr lang="en-LU" dirty="0"/>
                <a:t>pixels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69C50E-BE3C-3B83-1CCD-4F1B59EFF4B7}"/>
                </a:ext>
              </a:extLst>
            </p:cNvPr>
            <p:cNvSpPr txBox="1"/>
            <p:nvPr/>
          </p:nvSpPr>
          <p:spPr>
            <a:xfrm>
              <a:off x="1849373" y="4461967"/>
              <a:ext cx="13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Width pixels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C348BB3-C1AC-3D0D-8227-ECEC90068F36}"/>
                </a:ext>
              </a:extLst>
            </p:cNvPr>
            <p:cNvCxnSpPr>
              <a:cxnSpLocks/>
            </p:cNvCxnSpPr>
            <p:nvPr/>
          </p:nvCxnSpPr>
          <p:spPr>
            <a:xfrm>
              <a:off x="928988" y="4399778"/>
              <a:ext cx="324000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65E39A-722F-FE1B-00D8-8CCA3AE82005}"/>
                    </a:ext>
                  </a:extLst>
                </p:cNvPr>
                <p:cNvSpPr txBox="1"/>
                <p:nvPr/>
              </p:nvSpPr>
              <p:spPr>
                <a:xfrm>
                  <a:off x="201459" y="4684064"/>
                  <a:ext cx="261276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LU" dirty="0"/>
                    <a:t> = Height (e.g., 9)</a:t>
                  </a: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r>
                    <a:rPr lang="en-LU" dirty="0"/>
                    <a:t> = Width (e.g., 9)</a:t>
                  </a: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LU" dirty="0"/>
                    <a:t> = Channels (3 for RGB)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65E39A-722F-FE1B-00D8-8CCA3AE82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459" y="4684064"/>
                  <a:ext cx="2612767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2703" r="-966" b="-9459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A43269-AD59-343E-D55C-3C205E65D044}"/>
                </a:ext>
              </a:extLst>
            </p:cNvPr>
            <p:cNvSpPr txBox="1"/>
            <p:nvPr/>
          </p:nvSpPr>
          <p:spPr>
            <a:xfrm>
              <a:off x="2843489" y="4893487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(9 x 9 x 3)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F62B23E-7EFC-961A-4D9D-11CF06266C8E}"/>
              </a:ext>
            </a:extLst>
          </p:cNvPr>
          <p:cNvSpPr txBox="1"/>
          <p:nvPr/>
        </p:nvSpPr>
        <p:spPr>
          <a:xfrm>
            <a:off x="1727145" y="930909"/>
            <a:ext cx="135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Input image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9A6ADA-6452-CBCA-971A-5265BE494301}"/>
              </a:ext>
            </a:extLst>
          </p:cNvPr>
          <p:cNvSpPr txBox="1"/>
          <p:nvPr/>
        </p:nvSpPr>
        <p:spPr>
          <a:xfrm>
            <a:off x="7290658" y="163620"/>
            <a:ext cx="93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Kernels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894954-2DEE-0812-9C5C-02CFE5F522DD}"/>
              </a:ext>
            </a:extLst>
          </p:cNvPr>
          <p:cNvGrpSpPr/>
          <p:nvPr/>
        </p:nvGrpSpPr>
        <p:grpSpPr>
          <a:xfrm>
            <a:off x="7211754" y="646653"/>
            <a:ext cx="1349405" cy="5007620"/>
            <a:chOff x="7478236" y="1294462"/>
            <a:chExt cx="1349405" cy="50076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7AB2D9F-B9A2-C713-E5FB-CDC1DF5EF9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78236" y="1294462"/>
              <a:ext cx="1299247" cy="1379437"/>
              <a:chOff x="5563055" y="1988754"/>
              <a:chExt cx="1672529" cy="177575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0259B1D-1F57-D361-182C-73ACBBDE33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63055" y="1988754"/>
                <a:ext cx="1390291" cy="139028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b="1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E46D6D-8B9F-BC32-8A62-69A27642E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000" y="2143933"/>
                <a:ext cx="1390291" cy="139028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b="1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496A4B9-B0CD-7BBE-A240-D723D31CD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5293" y="2374220"/>
                <a:ext cx="1390291" cy="13902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b="1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6B7EE23-4F91-4A28-51D5-8160A1440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1479" y="3063481"/>
              <a:ext cx="1299247" cy="1379437"/>
              <a:chOff x="5563055" y="1988754"/>
              <a:chExt cx="1672529" cy="177575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AC5C7CE-D4A8-090B-7851-B4F883EBFC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63055" y="1988754"/>
                <a:ext cx="1390291" cy="139028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AE44BA-B0FF-CFEF-6773-E519B989AB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000" y="2143933"/>
                <a:ext cx="1390291" cy="139028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D4A6750-3C3A-5EA4-169C-A75101CA77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5293" y="2374220"/>
                <a:ext cx="1390291" cy="13902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60F396D-15D7-D5F5-3E67-7088B1ED4A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8394" y="4922645"/>
              <a:ext cx="1299247" cy="1379437"/>
              <a:chOff x="5563055" y="1988754"/>
              <a:chExt cx="1672529" cy="177575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0096F0C-3182-FDBA-7222-644E531870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63055" y="1988754"/>
                <a:ext cx="1390291" cy="139028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AF5B9F1-49B7-F277-A67A-772B45FC2B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000" y="2143933"/>
                <a:ext cx="1390291" cy="139028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AAC489-F5B5-ABE4-DC21-5E60CE7128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5293" y="2374220"/>
                <a:ext cx="1390291" cy="13902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B6CEC0E1-A3F9-CD57-2694-58F2F3111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701188"/>
              </p:ext>
            </p:extLst>
          </p:nvPr>
        </p:nvGraphicFramePr>
        <p:xfrm>
          <a:off x="9915922" y="646653"/>
          <a:ext cx="1439998" cy="143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14">
                  <a:extLst>
                    <a:ext uri="{9D8B030D-6E8A-4147-A177-3AD203B41FA5}">
                      <a16:colId xmlns:a16="http://schemas.microsoft.com/office/drawing/2014/main" val="1056416096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496234586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3369833885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2448024852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1321424459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1495638527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2361380421"/>
                    </a:ext>
                  </a:extLst>
                </a:gridCol>
              </a:tblGrid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59999696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13827736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77498648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024364961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232431580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113794209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406246390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0698750F-7C75-8855-73FF-28C434338B9D}"/>
              </a:ext>
            </a:extLst>
          </p:cNvPr>
          <p:cNvSpPr txBox="1"/>
          <p:nvPr/>
        </p:nvSpPr>
        <p:spPr>
          <a:xfrm>
            <a:off x="9858368" y="181259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Feature maps</a:t>
            </a:r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2F931FEC-FC4C-E27E-E66B-BEA9EE373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08051"/>
              </p:ext>
            </p:extLst>
          </p:nvPr>
        </p:nvGraphicFramePr>
        <p:xfrm>
          <a:off x="1203508" y="2096480"/>
          <a:ext cx="3236400" cy="323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600">
                  <a:extLst>
                    <a:ext uri="{9D8B030D-6E8A-4147-A177-3AD203B41FA5}">
                      <a16:colId xmlns:a16="http://schemas.microsoft.com/office/drawing/2014/main" val="2417894052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226890944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4015746373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1022580293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62436323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4008372539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171368535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2415550519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2656255441"/>
                    </a:ext>
                  </a:extLst>
                </a:gridCol>
              </a:tblGrid>
              <a:tr h="404550"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8353"/>
                  </a:ext>
                </a:extLst>
              </a:tr>
              <a:tr h="404550"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80718"/>
                  </a:ext>
                </a:extLst>
              </a:tr>
              <a:tr h="404550"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01883"/>
                  </a:ext>
                </a:extLst>
              </a:tr>
              <a:tr h="404550"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4687"/>
                  </a:ext>
                </a:extLst>
              </a:tr>
              <a:tr h="404550"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64845"/>
                  </a:ext>
                </a:extLst>
              </a:tr>
              <a:tr h="404550"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60256"/>
                  </a:ext>
                </a:extLst>
              </a:tr>
              <a:tr h="404550"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5061"/>
                  </a:ext>
                </a:extLst>
              </a:tr>
              <a:tr h="404550"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016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3ADE3254-9646-19B3-5385-CF89F20B9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13076"/>
              </p:ext>
            </p:extLst>
          </p:nvPr>
        </p:nvGraphicFramePr>
        <p:xfrm>
          <a:off x="9915922" y="2458660"/>
          <a:ext cx="1439998" cy="143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14">
                  <a:extLst>
                    <a:ext uri="{9D8B030D-6E8A-4147-A177-3AD203B41FA5}">
                      <a16:colId xmlns:a16="http://schemas.microsoft.com/office/drawing/2014/main" val="1056416096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496234586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3369833885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2448024852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1321424459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1495638527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2361380421"/>
                    </a:ext>
                  </a:extLst>
                </a:gridCol>
              </a:tblGrid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59999696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13827736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77498648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024364961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232431580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113794209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4062463905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B3469FE7-2776-86B5-6ED5-7A387702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831959"/>
              </p:ext>
            </p:extLst>
          </p:nvPr>
        </p:nvGraphicFramePr>
        <p:xfrm>
          <a:off x="9943165" y="4314477"/>
          <a:ext cx="1439998" cy="143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14">
                  <a:extLst>
                    <a:ext uri="{9D8B030D-6E8A-4147-A177-3AD203B41FA5}">
                      <a16:colId xmlns:a16="http://schemas.microsoft.com/office/drawing/2014/main" val="1056416096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496234586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3369833885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2448024852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1321424459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1495638527"/>
                    </a:ext>
                  </a:extLst>
                </a:gridCol>
                <a:gridCol w="205714">
                  <a:extLst>
                    <a:ext uri="{9D8B030D-6E8A-4147-A177-3AD203B41FA5}">
                      <a16:colId xmlns:a16="http://schemas.microsoft.com/office/drawing/2014/main" val="2361380421"/>
                    </a:ext>
                  </a:extLst>
                </a:gridCol>
              </a:tblGrid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59999696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13827736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277498648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024364961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232431580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3113794209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/>
                    </a:p>
                  </a:txBody>
                  <a:tcPr marL="47746" marR="47746" marT="23874" marB="23874"/>
                </a:tc>
                <a:tc>
                  <a:txBody>
                    <a:bodyPr/>
                    <a:lstStyle/>
                    <a:p>
                      <a:endParaRPr lang="en-LU" sz="1000" dirty="0"/>
                    </a:p>
                  </a:txBody>
                  <a:tcPr marL="47746" marR="47746" marT="23874" marB="23874"/>
                </a:tc>
                <a:extLst>
                  <a:ext uri="{0D108BD9-81ED-4DB2-BD59-A6C34878D82A}">
                    <a16:rowId xmlns:a16="http://schemas.microsoft.com/office/drawing/2014/main" val="40624639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C4D6050-F175-0ADC-F587-8A95BFF833D7}"/>
                  </a:ext>
                </a:extLst>
              </p:cNvPr>
              <p:cNvSpPr txBox="1"/>
              <p:nvPr/>
            </p:nvSpPr>
            <p:spPr>
              <a:xfrm>
                <a:off x="6640572" y="5881627"/>
                <a:ext cx="266085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LU" dirty="0"/>
                  <a:t> = Height (e.g., 3)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LU" dirty="0"/>
                  <a:t> = Width (e.g., 3)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LU" dirty="0"/>
                  <a:t> = Channels (3 for RGB)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C4D6050-F175-0ADC-F587-8A95BFF8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72" y="5881627"/>
                <a:ext cx="2660857" cy="923330"/>
              </a:xfrm>
              <a:prstGeom prst="rect">
                <a:avLst/>
              </a:prstGeom>
              <a:blipFill>
                <a:blip r:embed="rId3"/>
                <a:stretch>
                  <a:fillRect t="-4110" r="-948" b="-958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459F1A5-A9EF-58F0-597F-FDF26C0A69F1}"/>
                  </a:ext>
                </a:extLst>
              </p:cNvPr>
              <p:cNvSpPr txBox="1"/>
              <p:nvPr/>
            </p:nvSpPr>
            <p:spPr>
              <a:xfrm>
                <a:off x="9689034" y="5905384"/>
                <a:ext cx="2637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LU" dirty="0"/>
                  <a:t> = Height (e.g., 7)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LU" dirty="0"/>
                  <a:t> = Width (e.g., 7)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459F1A5-A9EF-58F0-597F-FDF26C0A6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034" y="5905384"/>
                <a:ext cx="2637516" cy="646331"/>
              </a:xfrm>
              <a:prstGeom prst="rect">
                <a:avLst/>
              </a:prstGeom>
              <a:blipFill>
                <a:blip r:embed="rId4"/>
                <a:stretch>
                  <a:fillRect t="-5882" b="-13725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8EB7CF-9315-57A5-A2FF-47EB4D4C4E41}"/>
              </a:ext>
            </a:extLst>
          </p:cNvPr>
          <p:cNvCxnSpPr/>
          <p:nvPr/>
        </p:nvCxnSpPr>
        <p:spPr>
          <a:xfrm flipV="1">
            <a:off x="5145437" y="1726653"/>
            <a:ext cx="1828800" cy="988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3AA620-07C5-341D-6EF5-8EA7ED6A54C0}"/>
              </a:ext>
            </a:extLst>
          </p:cNvPr>
          <p:cNvCxnSpPr/>
          <p:nvPr/>
        </p:nvCxnSpPr>
        <p:spPr>
          <a:xfrm>
            <a:off x="5008000" y="3255109"/>
            <a:ext cx="20437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499341-AD92-8D83-2D8E-2D15C995CFCD}"/>
              </a:ext>
            </a:extLst>
          </p:cNvPr>
          <p:cNvCxnSpPr/>
          <p:nvPr/>
        </p:nvCxnSpPr>
        <p:spPr>
          <a:xfrm>
            <a:off x="5008000" y="4574273"/>
            <a:ext cx="2090888" cy="54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36B25C-711B-3EB3-82CD-2952BEB4A1AE}"/>
              </a:ext>
            </a:extLst>
          </p:cNvPr>
          <p:cNvCxnSpPr/>
          <p:nvPr/>
        </p:nvCxnSpPr>
        <p:spPr>
          <a:xfrm>
            <a:off x="8849532" y="1382891"/>
            <a:ext cx="839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B85F33-76A3-AE1D-4082-85A43A0ECF07}"/>
              </a:ext>
            </a:extLst>
          </p:cNvPr>
          <p:cNvCxnSpPr/>
          <p:nvPr/>
        </p:nvCxnSpPr>
        <p:spPr>
          <a:xfrm>
            <a:off x="8849532" y="3255109"/>
            <a:ext cx="839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AA6E48-773B-30A4-E3FA-9BBD89565FED}"/>
              </a:ext>
            </a:extLst>
          </p:cNvPr>
          <p:cNvCxnSpPr/>
          <p:nvPr/>
        </p:nvCxnSpPr>
        <p:spPr>
          <a:xfrm>
            <a:off x="8818398" y="5034476"/>
            <a:ext cx="839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F7BF04-CC85-BB33-14C8-BBF291562516}"/>
              </a:ext>
            </a:extLst>
          </p:cNvPr>
          <p:cNvSpPr txBox="1"/>
          <p:nvPr/>
        </p:nvSpPr>
        <p:spPr>
          <a:xfrm>
            <a:off x="112562" y="50028"/>
            <a:ext cx="189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Convolution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ADE9E05A-2DF8-F785-437D-652253A3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7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20721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E181FB-FAFE-2EB4-6C34-9A91B1D018D3}"/>
              </a:ext>
            </a:extLst>
          </p:cNvPr>
          <p:cNvSpPr>
            <a:spLocks noChangeAspect="1"/>
          </p:cNvSpPr>
          <p:nvPr/>
        </p:nvSpPr>
        <p:spPr>
          <a:xfrm>
            <a:off x="1555509" y="360432"/>
            <a:ext cx="3240001" cy="323999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B3AD7-684D-788A-6F93-F96C51962BB1}"/>
              </a:ext>
            </a:extLst>
          </p:cNvPr>
          <p:cNvSpPr>
            <a:spLocks noChangeAspect="1"/>
          </p:cNvSpPr>
          <p:nvPr/>
        </p:nvSpPr>
        <p:spPr>
          <a:xfrm>
            <a:off x="1555508" y="365586"/>
            <a:ext cx="1080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5C409-FD12-A74C-21A7-B10C015DA9EE}"/>
              </a:ext>
            </a:extLst>
          </p:cNvPr>
          <p:cNvSpPr>
            <a:spLocks noChangeAspect="1"/>
          </p:cNvSpPr>
          <p:nvPr/>
        </p:nvSpPr>
        <p:spPr>
          <a:xfrm>
            <a:off x="1915400" y="367090"/>
            <a:ext cx="1080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57905-65FC-C997-161A-AEFAFE3675D0}"/>
              </a:ext>
            </a:extLst>
          </p:cNvPr>
          <p:cNvSpPr>
            <a:spLocks noChangeAspect="1"/>
          </p:cNvSpPr>
          <p:nvPr/>
        </p:nvSpPr>
        <p:spPr>
          <a:xfrm>
            <a:off x="2275289" y="365585"/>
            <a:ext cx="1080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4F44C-362A-D7D0-D93F-34365CDE7763}"/>
              </a:ext>
            </a:extLst>
          </p:cNvPr>
          <p:cNvSpPr>
            <a:spLocks noChangeAspect="1"/>
          </p:cNvSpPr>
          <p:nvPr/>
        </p:nvSpPr>
        <p:spPr>
          <a:xfrm>
            <a:off x="2641732" y="365585"/>
            <a:ext cx="1080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92B9F2-F501-0EB0-456A-F02A498E1902}"/>
              </a:ext>
            </a:extLst>
          </p:cNvPr>
          <p:cNvSpPr>
            <a:spLocks noChangeAspect="1"/>
          </p:cNvSpPr>
          <p:nvPr/>
        </p:nvSpPr>
        <p:spPr>
          <a:xfrm>
            <a:off x="3001623" y="358927"/>
            <a:ext cx="1080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B0C31EE-9946-6401-8124-FBAFB5D76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14977"/>
              </p:ext>
            </p:extLst>
          </p:nvPr>
        </p:nvGraphicFramePr>
        <p:xfrm>
          <a:off x="2635509" y="1440431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12692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53796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2468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7544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22384735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51970747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9988A7-AAED-5F7E-FFB4-4E2ECE168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462841"/>
              </p:ext>
            </p:extLst>
          </p:nvPr>
        </p:nvGraphicFramePr>
        <p:xfrm>
          <a:off x="3715508" y="1440431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12692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53796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2468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7544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22384735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51970747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7F78A39-86E8-B4E1-20D5-3E2EA8CA0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68452"/>
              </p:ext>
            </p:extLst>
          </p:nvPr>
        </p:nvGraphicFramePr>
        <p:xfrm>
          <a:off x="1555508" y="2520432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12692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53796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2468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7544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22384735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51970747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8C5E447-D9C8-1E47-7270-CC83DB9D7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48076"/>
              </p:ext>
            </p:extLst>
          </p:nvPr>
        </p:nvGraphicFramePr>
        <p:xfrm>
          <a:off x="2635508" y="2520430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12692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53796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2468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7544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22384735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51970747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BE5ACF76-2387-4B66-B9F5-17CE36E8AB15}"/>
              </a:ext>
            </a:extLst>
          </p:cNvPr>
          <p:cNvSpPr>
            <a:spLocks noChangeAspect="1"/>
          </p:cNvSpPr>
          <p:nvPr/>
        </p:nvSpPr>
        <p:spPr>
          <a:xfrm>
            <a:off x="3361843" y="361900"/>
            <a:ext cx="1080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1D406C-E07B-AB6D-2C71-1F2D91AD3B16}"/>
              </a:ext>
            </a:extLst>
          </p:cNvPr>
          <p:cNvSpPr>
            <a:spLocks noChangeAspect="1"/>
          </p:cNvSpPr>
          <p:nvPr/>
        </p:nvSpPr>
        <p:spPr>
          <a:xfrm>
            <a:off x="3710939" y="355242"/>
            <a:ext cx="1080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846B9EA-438E-12D1-4780-B76FFB302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13261"/>
              </p:ext>
            </p:extLst>
          </p:nvPr>
        </p:nvGraphicFramePr>
        <p:xfrm>
          <a:off x="2638618" y="361900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12692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53796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2468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7544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22384735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51970747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44E7DE-ADB8-69C3-D467-77E992C8A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05759"/>
              </p:ext>
            </p:extLst>
          </p:nvPr>
        </p:nvGraphicFramePr>
        <p:xfrm>
          <a:off x="3717127" y="355242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12692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53796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2468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7544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r>
                        <a:rPr lang="en-LU" sz="200" dirty="0"/>
                        <a:t>0</a:t>
                      </a:r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22384735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5197074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236EA5-B054-E94B-AF17-3FD8F274CA89}"/>
                  </a:ext>
                </a:extLst>
              </p:cNvPr>
              <p:cNvSpPr txBox="1"/>
              <p:nvPr/>
            </p:nvSpPr>
            <p:spPr>
              <a:xfrm>
                <a:off x="304891" y="4024498"/>
                <a:ext cx="5713209" cy="1550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L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L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L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L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L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.2∙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.3∙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.4∙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.6∙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.7∙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.8∙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.9∙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236EA5-B054-E94B-AF17-3FD8F274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1" y="4024498"/>
                <a:ext cx="5713209" cy="1550874"/>
              </a:xfrm>
              <a:prstGeom prst="rect">
                <a:avLst/>
              </a:prstGeom>
              <a:blipFill>
                <a:blip r:embed="rId2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DCD35BF-38B2-DA14-CC77-CCB0371DFF92}"/>
              </a:ext>
            </a:extLst>
          </p:cNvPr>
          <p:cNvSpPr>
            <a:spLocks noChangeAspect="1"/>
          </p:cNvSpPr>
          <p:nvPr/>
        </p:nvSpPr>
        <p:spPr>
          <a:xfrm>
            <a:off x="1561199" y="721053"/>
            <a:ext cx="1080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0E8088-0323-9BF1-4BCB-83F116D37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285219"/>
              </p:ext>
            </p:extLst>
          </p:nvPr>
        </p:nvGraphicFramePr>
        <p:xfrm>
          <a:off x="1553224" y="1435242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12692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53796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2468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7544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22384735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51970747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9CC251A-55C3-0920-5030-44084F430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093426"/>
              </p:ext>
            </p:extLst>
          </p:nvPr>
        </p:nvGraphicFramePr>
        <p:xfrm>
          <a:off x="1558622" y="361900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12692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53796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2468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7544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22384735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5197074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14773E-DBD4-204D-89E4-153B66E91360}"/>
                  </a:ext>
                </a:extLst>
              </p:cNvPr>
              <p:cNvSpPr txBox="1"/>
              <p:nvPr/>
            </p:nvSpPr>
            <p:spPr>
              <a:xfrm>
                <a:off x="5749585" y="5827438"/>
                <a:ext cx="6174254" cy="533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𝐼𝑛𝑝𝑢𝑡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𝑆𝑖𝑧𝑒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𝐾𝑒𝑟𝑛𝑒𝑙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𝑆𝑖𝑧𝑒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𝑃𝑎𝑑𝑑𝑖𝑛𝑔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𝑆𝑡𝑟𝑖𝑑𝑒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14773E-DBD4-204D-89E4-153B66E91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585" y="5827438"/>
                <a:ext cx="6174254" cy="533416"/>
              </a:xfrm>
              <a:prstGeom prst="rect">
                <a:avLst/>
              </a:prstGeom>
              <a:blipFill>
                <a:blip r:embed="rId3"/>
                <a:stretch>
                  <a:fillRect l="-821" t="-6977" r="-411" b="-13953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CC5EE53-D526-E6AB-6787-7E5FE1F052CF}"/>
              </a:ext>
            </a:extLst>
          </p:cNvPr>
          <p:cNvGrpSpPr/>
          <p:nvPr/>
        </p:nvGrpSpPr>
        <p:grpSpPr>
          <a:xfrm>
            <a:off x="5980106" y="180240"/>
            <a:ext cx="5713209" cy="1778896"/>
            <a:chOff x="5980106" y="180240"/>
            <a:chExt cx="5713209" cy="1778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E0DC931-1DB9-4434-8F3D-C61302260AEF}"/>
                    </a:ext>
                  </a:extLst>
                </p:cNvPr>
                <p:cNvSpPr txBox="1"/>
                <p:nvPr/>
              </p:nvSpPr>
              <p:spPr>
                <a:xfrm>
                  <a:off x="5980106" y="180240"/>
                  <a:ext cx="5713209" cy="1550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LU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.9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L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L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L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.8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.9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.1∙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.3∙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.4∙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.6∙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.6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.7∙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.8∙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.8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.9∙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.9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E0DC931-1DB9-4434-8F3D-C61302260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106" y="180240"/>
                  <a:ext cx="5713209" cy="1550874"/>
                </a:xfrm>
                <a:prstGeom prst="rect">
                  <a:avLst/>
                </a:prstGeom>
                <a:blipFill>
                  <a:blip r:embed="rId4"/>
                  <a:stretch>
                    <a:fillRect t="-813" b="-1626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BA1D48-4B45-4D0B-4214-D9A6502BC01F}"/>
                </a:ext>
              </a:extLst>
            </p:cNvPr>
            <p:cNvSpPr txBox="1"/>
            <p:nvPr/>
          </p:nvSpPr>
          <p:spPr>
            <a:xfrm>
              <a:off x="8697798" y="1589804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919F85-C679-EEF1-0478-D54F6570F110}"/>
              </a:ext>
            </a:extLst>
          </p:cNvPr>
          <p:cNvGrpSpPr/>
          <p:nvPr/>
        </p:nvGrpSpPr>
        <p:grpSpPr>
          <a:xfrm>
            <a:off x="6018100" y="2002702"/>
            <a:ext cx="5713209" cy="1778896"/>
            <a:chOff x="6018100" y="2002702"/>
            <a:chExt cx="5713209" cy="1778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3914298-38C8-37AE-BAFB-584870D9B4DC}"/>
                    </a:ext>
                  </a:extLst>
                </p:cNvPr>
                <p:cNvSpPr txBox="1"/>
                <p:nvPr/>
              </p:nvSpPr>
              <p:spPr>
                <a:xfrm>
                  <a:off x="6018100" y="2002702"/>
                  <a:ext cx="5713209" cy="1550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LU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.9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L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L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L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.8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.9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.1∙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.3∙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.4∙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.6∙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.6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.7∙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.8∙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.8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.9∙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.9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3914298-38C8-37AE-BAFB-584870D9B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100" y="2002702"/>
                  <a:ext cx="5713209" cy="1550874"/>
                </a:xfrm>
                <a:prstGeom prst="rect">
                  <a:avLst/>
                </a:prstGeom>
                <a:blipFill>
                  <a:blip r:embed="rId5"/>
                  <a:stretch>
                    <a:fillRect b="-1626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FDF14F-0978-A1A5-00AC-91BF349C968C}"/>
                </a:ext>
              </a:extLst>
            </p:cNvPr>
            <p:cNvSpPr txBox="1"/>
            <p:nvPr/>
          </p:nvSpPr>
          <p:spPr>
            <a:xfrm>
              <a:off x="8775698" y="341226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C76F04-8EA6-979E-AC7C-9F8775E0D365}"/>
                  </a:ext>
                </a:extLst>
              </p:cNvPr>
              <p:cNvSpPr txBox="1"/>
              <p:nvPr/>
            </p:nvSpPr>
            <p:spPr>
              <a:xfrm>
                <a:off x="6096000" y="3825164"/>
                <a:ext cx="5713209" cy="1550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L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L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L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L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L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.2∙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.3∙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.4∙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.6∙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.7∙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.8∙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.9∙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49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C76F04-8EA6-979E-AC7C-9F8775E0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25164"/>
                <a:ext cx="5713209" cy="1550874"/>
              </a:xfrm>
              <a:prstGeom prst="rect">
                <a:avLst/>
              </a:prstGeom>
              <a:blipFill>
                <a:blip r:embed="rId6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A243729-F8BB-C459-E27E-3060C9577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8</a:t>
            </a:fld>
            <a:endParaRPr lang="en-L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8A98AD-5D5A-A9C2-C140-9B373FC72FD7}"/>
              </a:ext>
            </a:extLst>
          </p:cNvPr>
          <p:cNvSpPr>
            <a:spLocks noChangeAspect="1"/>
          </p:cNvSpPr>
          <p:nvPr/>
        </p:nvSpPr>
        <p:spPr>
          <a:xfrm>
            <a:off x="3718622" y="2521935"/>
            <a:ext cx="1080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b="1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74338E6-F141-4C8F-7001-8D5E2795B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51652"/>
              </p:ext>
            </p:extLst>
          </p:nvPr>
        </p:nvGraphicFramePr>
        <p:xfrm>
          <a:off x="3710939" y="2521935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1126929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53796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2468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7544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22384735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/>
                    </a:p>
                  </a:txBody>
                  <a:tcPr marL="12150" marR="12150" marT="6075" marB="6075"/>
                </a:tc>
                <a:tc>
                  <a:txBody>
                    <a:bodyPr/>
                    <a:lstStyle/>
                    <a:p>
                      <a:endParaRPr lang="en-LU" sz="200" dirty="0"/>
                    </a:p>
                  </a:txBody>
                  <a:tcPr marL="12150" marR="12150" marT="6075" marB="6075"/>
                </a:tc>
                <a:extLst>
                  <a:ext uri="{0D108BD9-81ED-4DB2-BD59-A6C34878D82A}">
                    <a16:rowId xmlns:a16="http://schemas.microsoft.com/office/drawing/2014/main" val="3519707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63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1" animBg="1"/>
      <p:bldP spid="22" grpId="2" animBg="1"/>
      <p:bldP spid="21" grpId="0" animBg="1"/>
      <p:bldP spid="21" grpId="1" animBg="1"/>
      <p:bldP spid="23" grpId="0" animBg="1"/>
      <p:bldP spid="23" grpId="1" animBg="1"/>
      <p:bldP spid="24" grpId="0"/>
      <p:bldP spid="38" grpId="0" animBg="1"/>
      <p:bldP spid="25" grpId="0"/>
      <p:bldP spid="41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4D933E-961E-B0C0-1AC5-FB88575D10F5}"/>
                  </a:ext>
                </a:extLst>
              </p:cNvPr>
              <p:cNvSpPr txBox="1"/>
              <p:nvPr/>
            </p:nvSpPr>
            <p:spPr>
              <a:xfrm>
                <a:off x="418168" y="638967"/>
                <a:ext cx="6122958" cy="533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𝐼𝑛𝑝𝑢𝑡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𝑆𝑖𝑧𝑒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𝐾𝑒𝑟𝑛𝑒𝑙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𝑆𝑖𝑧𝑒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𝑃𝑎𝑑𝑑𝑖𝑛𝑔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𝑆𝑡𝑟𝑖𝑑𝑒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4D933E-961E-B0C0-1AC5-FB88575D1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68" y="638967"/>
                <a:ext cx="6122958" cy="533416"/>
              </a:xfrm>
              <a:prstGeom prst="rect">
                <a:avLst/>
              </a:prstGeom>
              <a:blipFill>
                <a:blip r:embed="rId2"/>
                <a:stretch>
                  <a:fillRect l="-1035" t="-6977" r="-207" b="-11628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4B750-D079-2273-C13D-4FA0C9CF5CA5}"/>
                  </a:ext>
                </a:extLst>
              </p:cNvPr>
              <p:cNvSpPr txBox="1"/>
              <p:nvPr/>
            </p:nvSpPr>
            <p:spPr>
              <a:xfrm>
                <a:off x="271354" y="1627319"/>
                <a:ext cx="6416585" cy="4944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𝑶𝒖𝒕𝒑𝒖𝒕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𝑺𝒊𝒛𝒆</m:t>
                    </m:r>
                  </m:oMath>
                </a14:m>
                <a:r>
                  <a:rPr lang="en-LU" b="1" dirty="0"/>
                  <a:t> </a:t>
                </a:r>
                <a:r>
                  <a:rPr lang="en-LU" dirty="0"/>
                  <a:t>– Number of pixels (height OR width) of a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𝑰𝒏𝒑𝒖𝒕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𝑺𝒊𝒛𝒆</m:t>
                    </m:r>
                  </m:oMath>
                </a14:m>
                <a:r>
                  <a:rPr lang="en-LU" b="1" dirty="0"/>
                  <a:t> </a:t>
                </a:r>
                <a:r>
                  <a:rPr lang="en-LU" dirty="0"/>
                  <a:t>– Size of the input image (height OR width)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𝑲𝒆𝒓𝒏𝒆𝒍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𝑺𝒊𝒛𝒆</m:t>
                    </m:r>
                  </m:oMath>
                </a14:m>
                <a:r>
                  <a:rPr lang="en-LU" b="1" dirty="0"/>
                  <a:t> </a:t>
                </a:r>
                <a:r>
                  <a:rPr lang="en-LU" dirty="0"/>
                  <a:t>– Size of the filter (height OR width)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𝑷𝒂𝒅𝒅𝒊𝒏𝒈</m:t>
                    </m:r>
                  </m:oMath>
                </a14:m>
                <a:r>
                  <a:rPr lang="en-LU" dirty="0"/>
                  <a:t> - Number of pixels added to the border.  It is useful when: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W</a:t>
                </a:r>
                <a:r>
                  <a:rPr lang="en-LU" dirty="0"/>
                  <a:t>e want to keep the output size the same as the input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W</a:t>
                </a:r>
                <a:r>
                  <a:rPr lang="en-LU" dirty="0"/>
                  <a:t>e want to capture edge information that otherwise gets lost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𝑺𝒕𝒓𝒊𝒅𝒆</m:t>
                    </m:r>
                  </m:oMath>
                </a14:m>
                <a:r>
                  <a:rPr lang="en-LU" dirty="0"/>
                  <a:t> – How many pixels the kernel moves at each step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L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LU" dirty="0"/>
                  <a:t> - floor function (round down to nearest integer)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4B750-D079-2273-C13D-4FA0C9CF5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54" y="1627319"/>
                <a:ext cx="6416585" cy="4944623"/>
              </a:xfrm>
              <a:prstGeom prst="rect">
                <a:avLst/>
              </a:prstGeom>
              <a:blipFill>
                <a:blip r:embed="rId3"/>
                <a:stretch>
                  <a:fillRect l="-2174" r="-791" b="-2051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351AB9-B1C1-1D97-B8A7-6600C1FE9C82}"/>
                  </a:ext>
                </a:extLst>
              </p:cNvPr>
              <p:cNvSpPr txBox="1"/>
              <p:nvPr/>
            </p:nvSpPr>
            <p:spPr>
              <a:xfrm>
                <a:off x="7601785" y="45238"/>
                <a:ext cx="4318861" cy="6812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Previous example: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𝐼𝑚𝑎𝑔𝑒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×9×3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LU" dirty="0"/>
                  <a:t> (e.g., width)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𝐾𝑒𝑟𝑛𝑒𝑙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𝐾𝑒𝑟𝑛𝑒𝑙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LU" dirty="0"/>
                  <a:t> (width)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𝑃𝑎𝑑𝑑𝑖𝑛𝑔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LU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𝑆𝑡𝑟𝑖𝑑𝑒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LU" dirty="0"/>
                  <a:t> </a:t>
                </a:r>
              </a:p>
              <a:p>
                <a:endParaRPr lang="en-L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9−3+2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+1=7</m:t>
                      </m:r>
                    </m:oMath>
                  </m:oMathPara>
                </a14:m>
                <a:endParaRPr lang="en-LU" dirty="0"/>
              </a:p>
              <a:p>
                <a:endParaRPr lang="en-LU" dirty="0"/>
              </a:p>
              <a:p>
                <a:pPr>
                  <a:lnSpc>
                    <a:spcPct val="150000"/>
                  </a:lnSpc>
                </a:pPr>
                <a:r>
                  <a:rPr lang="en-LU" dirty="0"/>
                  <a:t>This is the width of the feature map and it has 7 pixel intensities (7 different dot products).</a:t>
                </a:r>
              </a:p>
              <a:p>
                <a:pPr>
                  <a:lnSpc>
                    <a:spcPct val="150000"/>
                  </a:lnSpc>
                </a:pPr>
                <a:r>
                  <a:rPr lang="en-LU" dirty="0"/>
                  <a:t>The same proces is repeated for height, which will also have 7 pixel intensities (7 different dot products).</a:t>
                </a:r>
              </a:p>
              <a:p>
                <a:pPr>
                  <a:lnSpc>
                    <a:spcPct val="150000"/>
                  </a:lnSpc>
                </a:pPr>
                <a:r>
                  <a:rPr lang="en-LU" dirty="0"/>
                  <a:t>The total number of pixel intensities in a feature map </a:t>
                </a:r>
                <a:r>
                  <a:rPr lang="en-GB" dirty="0"/>
                  <a:t>is the total number of dot products (7x7=49 in our case).</a:t>
                </a:r>
                <a:endParaRPr lang="en-L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351AB9-B1C1-1D97-B8A7-6600C1FE9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785" y="45238"/>
                <a:ext cx="4318861" cy="6812762"/>
              </a:xfrm>
              <a:prstGeom prst="rect">
                <a:avLst/>
              </a:prstGeom>
              <a:blipFill>
                <a:blip r:embed="rId4"/>
                <a:stretch>
                  <a:fillRect l="-1173" t="-372" b="-55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C0EF4-A44C-855F-D622-877E54D5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CE9-F581-4745-84E4-66242A61DF32}" type="slidenum">
              <a:rPr lang="en-LU" smtClean="0"/>
              <a:t>9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91579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24510</TotalTime>
  <Words>4534</Words>
  <Application>Microsoft Macintosh PowerPoint</Application>
  <PresentationFormat>Widescreen</PresentationFormat>
  <Paragraphs>556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Aptos Display</vt:lpstr>
      <vt:lpstr>Arial</vt:lpstr>
      <vt:lpstr>Cambria Math</vt:lpstr>
      <vt:lpstr>Wingdings</vt:lpstr>
      <vt:lpstr>Office Theme</vt:lpstr>
      <vt:lpstr>Deep Learning and HPC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Aleksandra RANCIC</dc:creator>
  <cp:lastModifiedBy>Aleksandra RANCIC</cp:lastModifiedBy>
  <cp:revision>53</cp:revision>
  <dcterms:created xsi:type="dcterms:W3CDTF">2025-03-11T08:26:50Z</dcterms:created>
  <dcterms:modified xsi:type="dcterms:W3CDTF">2025-06-03T15:01:17Z</dcterms:modified>
</cp:coreProperties>
</file>